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1"/>
  </p:notesMasterIdLst>
  <p:sldIdLst>
    <p:sldId id="256" r:id="rId2"/>
    <p:sldId id="257" r:id="rId3"/>
    <p:sldId id="258" r:id="rId4"/>
    <p:sldId id="259" r:id="rId5"/>
    <p:sldId id="260" r:id="rId6"/>
    <p:sldId id="261" r:id="rId7"/>
    <p:sldId id="262" r:id="rId8"/>
    <p:sldId id="263" r:id="rId9"/>
    <p:sldId id="265" r:id="rId10"/>
    <p:sldId id="264" r:id="rId11"/>
    <p:sldId id="266" r:id="rId12"/>
    <p:sldId id="269" r:id="rId13"/>
    <p:sldId id="270" r:id="rId14"/>
    <p:sldId id="271" r:id="rId15"/>
    <p:sldId id="267" r:id="rId16"/>
    <p:sldId id="268" r:id="rId17"/>
    <p:sldId id="272" r:id="rId18"/>
    <p:sldId id="273" r:id="rId19"/>
    <p:sldId id="274" r:id="rId20"/>
    <p:sldId id="275" r:id="rId21"/>
    <p:sldId id="278" r:id="rId22"/>
    <p:sldId id="276" r:id="rId23"/>
    <p:sldId id="277" r:id="rId24"/>
    <p:sldId id="280" r:id="rId25"/>
    <p:sldId id="281" r:id="rId26"/>
    <p:sldId id="282" r:id="rId27"/>
    <p:sldId id="279" r:id="rId28"/>
    <p:sldId id="283" r:id="rId29"/>
    <p:sldId id="285"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p:scale>
          <a:sx n="80" d="100"/>
          <a:sy n="80" d="100"/>
        </p:scale>
        <p:origin x="782" y="9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61192A-8CA1-4977-8D56-8D0DEC245E87}" type="datetimeFigureOut">
              <a:rPr lang="zh-TW" altLang="en-US" smtClean="0"/>
              <a:t>2018/12/5</a:t>
            </a:fld>
            <a:endParaRPr lang="zh-TW" altLang="en-US"/>
          </a:p>
        </p:txBody>
      </p:sp>
      <p:sp>
        <p:nvSpPr>
          <p:cNvPr id="4" name="投影片影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E7F944-ABB1-46AE-A42C-6C3EA4644FD2}" type="slidenum">
              <a:rPr lang="zh-TW" altLang="en-US" smtClean="0"/>
              <a:t>‹#›</a:t>
            </a:fld>
            <a:endParaRPr lang="zh-TW" altLang="en-US"/>
          </a:p>
        </p:txBody>
      </p:sp>
    </p:spTree>
    <p:extLst>
      <p:ext uri="{BB962C8B-B14F-4D97-AF65-F5344CB8AC3E}">
        <p14:creationId xmlns:p14="http://schemas.microsoft.com/office/powerpoint/2010/main" val="2727534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dirty="0"/>
              <a:t>(1)3</a:t>
            </a:r>
            <a:r>
              <a:rPr lang="zh-TW" altLang="en-US" sz="1200" dirty="0"/>
              <a:t>歲以下的孩童如何與呈現空白和圖形</a:t>
            </a:r>
            <a:r>
              <a:rPr lang="en-US" altLang="zh-TW" sz="1200" dirty="0"/>
              <a:t>/</a:t>
            </a:r>
            <a:r>
              <a:rPr lang="zh-TW" altLang="en-US" sz="1200" dirty="0"/>
              <a:t>輪廓的螢幕進行互動</a:t>
            </a:r>
            <a:r>
              <a:rPr lang="en-US" altLang="zh-TW" sz="1200" dirty="0"/>
              <a:t>?</a:t>
            </a:r>
          </a:p>
          <a:p>
            <a:r>
              <a:rPr lang="en-US" altLang="zh-TW" sz="1200" dirty="0"/>
              <a:t>(2)</a:t>
            </a:r>
            <a:r>
              <a:rPr lang="zh-TW" altLang="en-US" sz="1200" dirty="0"/>
              <a:t>這些活動中使用的手勢是否會因為孩童的年齡而產生變化</a:t>
            </a:r>
            <a:r>
              <a:rPr lang="en-US" altLang="zh-TW" sz="1200" dirty="0"/>
              <a:t>?</a:t>
            </a:r>
          </a:p>
          <a:p>
            <a:r>
              <a:rPr lang="en-US" altLang="zh-TW" sz="1200" dirty="0"/>
              <a:t>(3)</a:t>
            </a:r>
            <a:r>
              <a:rPr lang="zh-TW" altLang="en-US" sz="1200" dirty="0"/>
              <a:t>互動的情形是否會因為螢幕上顯示的內容不同而產生變化</a:t>
            </a:r>
            <a:r>
              <a:rPr lang="en-US" altLang="zh-TW" sz="1200" dirty="0"/>
              <a:t>?</a:t>
            </a:r>
          </a:p>
          <a:p>
            <a:r>
              <a:rPr lang="en-US" altLang="zh-TW" sz="1200" dirty="0"/>
              <a:t>(4)</a:t>
            </a:r>
            <a:r>
              <a:rPr lang="zh-TW" altLang="en-US" sz="1200" dirty="0"/>
              <a:t>孩童從幾歲開始在繪圖和著色時有使用工具的行為</a:t>
            </a:r>
            <a:r>
              <a:rPr lang="en-US" altLang="zh-TW" sz="1200" dirty="0"/>
              <a:t>?</a:t>
            </a:r>
          </a:p>
          <a:p>
            <a:r>
              <a:rPr lang="en-US" altLang="zh-TW" sz="1200" dirty="0"/>
              <a:t>(5)</a:t>
            </a:r>
            <a:r>
              <a:rPr lang="zh-TW" altLang="en-US" sz="1200" dirty="0"/>
              <a:t>在應用程式的設計因子是否符合使用者的使用特徵</a:t>
            </a:r>
            <a:r>
              <a:rPr lang="en-US" altLang="zh-TW" sz="1200" dirty="0"/>
              <a:t>?</a:t>
            </a:r>
            <a:endParaRPr lang="zh-TW" altLang="en-US" sz="1200" dirty="0"/>
          </a:p>
          <a:p>
            <a:endParaRPr lang="zh-TW" altLang="en-US" dirty="0"/>
          </a:p>
        </p:txBody>
      </p:sp>
      <p:sp>
        <p:nvSpPr>
          <p:cNvPr id="4" name="投影片編號版面配置區 3"/>
          <p:cNvSpPr>
            <a:spLocks noGrp="1"/>
          </p:cNvSpPr>
          <p:nvPr>
            <p:ph type="sldNum" sz="quarter" idx="5"/>
          </p:nvPr>
        </p:nvSpPr>
        <p:spPr/>
        <p:txBody>
          <a:bodyPr/>
          <a:lstStyle/>
          <a:p>
            <a:fld id="{3CE7F944-ABB1-46AE-A42C-6C3EA4644FD2}" type="slidenum">
              <a:rPr lang="zh-TW" altLang="en-US" smtClean="0"/>
              <a:t>29</a:t>
            </a:fld>
            <a:endParaRPr lang="zh-TW" altLang="en-US"/>
          </a:p>
        </p:txBody>
      </p:sp>
    </p:spTree>
    <p:extLst>
      <p:ext uri="{BB962C8B-B14F-4D97-AF65-F5344CB8AC3E}">
        <p14:creationId xmlns:p14="http://schemas.microsoft.com/office/powerpoint/2010/main" val="41780305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zh-TW" altLang="en-US"/>
              <a:t>按一下以編輯母片標題樣式</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A779236D-7CA2-42CD-AE14-A7D7B68EB13E}" type="datetimeFigureOut">
              <a:rPr lang="zh-TW" altLang="en-US" smtClean="0"/>
              <a:t>2018/12/4</a:t>
            </a:fld>
            <a:endParaRPr lang="zh-TW" altLang="en-US"/>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zh-TW" altLang="en-US"/>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10565AC1-D905-450B-8D92-4A800817B021}" type="slidenum">
              <a:rPr lang="zh-TW" altLang="en-US" smtClean="0"/>
              <a:t>‹#›</a:t>
            </a:fld>
            <a:endParaRPr lang="zh-TW" altLang="en-US"/>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843040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A779236D-7CA2-42CD-AE14-A7D7B68EB13E}" type="datetimeFigureOut">
              <a:rPr lang="zh-TW" altLang="en-US" smtClean="0"/>
              <a:t>2018/12/4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10565AC1-D905-450B-8D92-4A800817B021}" type="slidenum">
              <a:rPr lang="zh-TW" altLang="en-US" smtClean="0"/>
              <a:t>‹#›</a:t>
            </a:fld>
            <a:endParaRPr lang="zh-TW" altLang="en-US"/>
          </a:p>
        </p:txBody>
      </p:sp>
    </p:spTree>
    <p:extLst>
      <p:ext uri="{BB962C8B-B14F-4D97-AF65-F5344CB8AC3E}">
        <p14:creationId xmlns:p14="http://schemas.microsoft.com/office/powerpoint/2010/main" val="2998823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A779236D-7CA2-42CD-AE14-A7D7B68EB13E}" type="datetimeFigureOut">
              <a:rPr lang="zh-TW" altLang="en-US" smtClean="0"/>
              <a:t>2018/12/4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10565AC1-D905-450B-8D92-4A800817B021}" type="slidenum">
              <a:rPr lang="zh-TW" altLang="en-US" smtClean="0"/>
              <a:t>‹#›</a:t>
            </a:fld>
            <a:endParaRPr lang="zh-TW" altLang="en-US"/>
          </a:p>
        </p:txBody>
      </p:sp>
    </p:spTree>
    <p:extLst>
      <p:ext uri="{BB962C8B-B14F-4D97-AF65-F5344CB8AC3E}">
        <p14:creationId xmlns:p14="http://schemas.microsoft.com/office/powerpoint/2010/main" val="2092502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A779236D-7CA2-42CD-AE14-A7D7B68EB13E}" type="datetimeFigureOut">
              <a:rPr lang="zh-TW" altLang="en-US" smtClean="0"/>
              <a:t>2018/12/4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10565AC1-D905-450B-8D92-4A800817B021}" type="slidenum">
              <a:rPr lang="zh-TW" altLang="en-US" smtClean="0"/>
              <a:t>‹#›</a:t>
            </a:fld>
            <a:endParaRPr lang="zh-TW" altLang="en-US"/>
          </a:p>
        </p:txBody>
      </p:sp>
    </p:spTree>
    <p:extLst>
      <p:ext uri="{BB962C8B-B14F-4D97-AF65-F5344CB8AC3E}">
        <p14:creationId xmlns:p14="http://schemas.microsoft.com/office/powerpoint/2010/main" val="3933385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zh-TW" altLang="en-US"/>
              <a:t>按一下以編輯母片標題樣式</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A779236D-7CA2-42CD-AE14-A7D7B68EB13E}" type="datetimeFigureOut">
              <a:rPr lang="zh-TW" altLang="en-US" smtClean="0"/>
              <a:t>2018/12/4</a:t>
            </a:fld>
            <a:endParaRPr lang="zh-TW" altLang="en-US"/>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zh-TW" altLang="en-US"/>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10565AC1-D905-450B-8D92-4A800817B021}" type="slidenum">
              <a:rPr lang="zh-TW" altLang="en-US" smtClean="0"/>
              <a:t>‹#›</a:t>
            </a:fld>
            <a:endParaRPr lang="zh-TW" altLang="en-US"/>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302543364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A779236D-7CA2-42CD-AE14-A7D7B68EB13E}" type="datetimeFigureOut">
              <a:rPr lang="zh-TW" altLang="en-US" smtClean="0"/>
              <a:t>2018/12/4</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10565AC1-D905-450B-8D92-4A800817B021}" type="slidenum">
              <a:rPr lang="zh-TW" altLang="en-US" smtClean="0"/>
              <a:t>‹#›</a:t>
            </a:fld>
            <a:endParaRPr lang="zh-TW" altLang="en-US"/>
          </a:p>
        </p:txBody>
      </p:sp>
    </p:spTree>
    <p:extLst>
      <p:ext uri="{BB962C8B-B14F-4D97-AF65-F5344CB8AC3E}">
        <p14:creationId xmlns:p14="http://schemas.microsoft.com/office/powerpoint/2010/main" val="2158461033"/>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Content Placeholder 3"/>
          <p:cNvSpPr>
            <a:spLocks noGrp="1"/>
          </p:cNvSpPr>
          <p:nvPr>
            <p:ph sz="half" idx="2"/>
          </p:nvPr>
        </p:nvSpPr>
        <p:spPr>
          <a:xfrm>
            <a:off x="1257300" y="2909102"/>
            <a:ext cx="4800600" cy="299639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Content Placeholder 5"/>
          <p:cNvSpPr>
            <a:spLocks noGrp="1"/>
          </p:cNvSpPr>
          <p:nvPr>
            <p:ph sz="quarter" idx="4"/>
          </p:nvPr>
        </p:nvSpPr>
        <p:spPr>
          <a:xfrm>
            <a:off x="6633864" y="2909102"/>
            <a:ext cx="4800600" cy="299639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A779236D-7CA2-42CD-AE14-A7D7B68EB13E}" type="datetimeFigureOut">
              <a:rPr lang="zh-TW" altLang="en-US" smtClean="0"/>
              <a:t>2018/12/4</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10565AC1-D905-450B-8D92-4A800817B021}" type="slidenum">
              <a:rPr lang="zh-TW" altLang="en-US" smtClean="0"/>
              <a:t>‹#›</a:t>
            </a:fld>
            <a:endParaRPr lang="zh-TW" altLang="en-US"/>
          </a:p>
        </p:txBody>
      </p:sp>
    </p:spTree>
    <p:extLst>
      <p:ext uri="{BB962C8B-B14F-4D97-AF65-F5344CB8AC3E}">
        <p14:creationId xmlns:p14="http://schemas.microsoft.com/office/powerpoint/2010/main" val="202136638"/>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A779236D-7CA2-42CD-AE14-A7D7B68EB13E}" type="datetimeFigureOut">
              <a:rPr lang="zh-TW" altLang="en-US" smtClean="0"/>
              <a:t>2018/12/4</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10565AC1-D905-450B-8D92-4A800817B021}" type="slidenum">
              <a:rPr lang="zh-TW" altLang="en-US" smtClean="0"/>
              <a:t>‹#›</a:t>
            </a:fld>
            <a:endParaRPr lang="zh-TW" altLang="en-US"/>
          </a:p>
        </p:txBody>
      </p:sp>
    </p:spTree>
    <p:extLst>
      <p:ext uri="{BB962C8B-B14F-4D97-AF65-F5344CB8AC3E}">
        <p14:creationId xmlns:p14="http://schemas.microsoft.com/office/powerpoint/2010/main" val="2573537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79236D-7CA2-42CD-AE14-A7D7B68EB13E}" type="datetimeFigureOut">
              <a:rPr lang="zh-TW" altLang="en-US" smtClean="0"/>
              <a:t>2018/12/4</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10565AC1-D905-450B-8D92-4A800817B021}" type="slidenum">
              <a:rPr lang="zh-TW" altLang="en-US" smtClean="0"/>
              <a:t>‹#›</a:t>
            </a:fld>
            <a:endParaRPr lang="zh-TW" altLang="en-US"/>
          </a:p>
        </p:txBody>
      </p:sp>
    </p:spTree>
    <p:extLst>
      <p:ext uri="{BB962C8B-B14F-4D97-AF65-F5344CB8AC3E}">
        <p14:creationId xmlns:p14="http://schemas.microsoft.com/office/powerpoint/2010/main" val="67360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zh-TW" altLang="en-US"/>
              <a:t>按一下以編輯母片標題樣式</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Date Placeholder 4"/>
          <p:cNvSpPr>
            <a:spLocks noGrp="1"/>
          </p:cNvSpPr>
          <p:nvPr>
            <p:ph type="dt" sz="half" idx="10"/>
          </p:nvPr>
        </p:nvSpPr>
        <p:spPr>
          <a:xfrm>
            <a:off x="765051" y="6375679"/>
            <a:ext cx="1233355" cy="348462"/>
          </a:xfrm>
        </p:spPr>
        <p:txBody>
          <a:bodyPr/>
          <a:lstStyle/>
          <a:p>
            <a:fld id="{A779236D-7CA2-42CD-AE14-A7D7B68EB13E}" type="datetimeFigureOut">
              <a:rPr lang="zh-TW" altLang="en-US" smtClean="0"/>
              <a:t>2018/12/4</a:t>
            </a:fld>
            <a:endParaRPr lang="zh-TW" altLang="en-US"/>
          </a:p>
        </p:txBody>
      </p:sp>
      <p:sp>
        <p:nvSpPr>
          <p:cNvPr id="6" name="Footer Placeholder 5"/>
          <p:cNvSpPr>
            <a:spLocks noGrp="1"/>
          </p:cNvSpPr>
          <p:nvPr>
            <p:ph type="ftr" sz="quarter" idx="11"/>
          </p:nvPr>
        </p:nvSpPr>
        <p:spPr>
          <a:xfrm>
            <a:off x="2103620" y="6375679"/>
            <a:ext cx="3482179" cy="345796"/>
          </a:xfrm>
        </p:spPr>
        <p:txBody>
          <a:bodyPr/>
          <a:lstStyle/>
          <a:p>
            <a:endParaRPr lang="zh-TW" altLang="en-US"/>
          </a:p>
        </p:txBody>
      </p:sp>
      <p:sp>
        <p:nvSpPr>
          <p:cNvPr id="7" name="Slide Number Placeholder 6"/>
          <p:cNvSpPr>
            <a:spLocks noGrp="1"/>
          </p:cNvSpPr>
          <p:nvPr>
            <p:ph type="sldNum" sz="quarter" idx="12"/>
          </p:nvPr>
        </p:nvSpPr>
        <p:spPr>
          <a:xfrm>
            <a:off x="5691014" y="6375679"/>
            <a:ext cx="1232456" cy="345796"/>
          </a:xfrm>
        </p:spPr>
        <p:txBody>
          <a:bodyPr/>
          <a:lstStyle/>
          <a:p>
            <a:fld id="{10565AC1-D905-450B-8D92-4A800817B021}" type="slidenum">
              <a:rPr lang="zh-TW" altLang="en-US" smtClean="0"/>
              <a:t>‹#›</a:t>
            </a:fld>
            <a:endParaRPr lang="zh-TW" altLang="en-US"/>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17763969"/>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zh-TW" altLang="en-US"/>
              <a:t>按一下以編輯母片標題樣式</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Date Placeholder 4"/>
          <p:cNvSpPr>
            <a:spLocks noGrp="1"/>
          </p:cNvSpPr>
          <p:nvPr>
            <p:ph type="dt" sz="half" idx="10"/>
          </p:nvPr>
        </p:nvSpPr>
        <p:spPr>
          <a:xfrm>
            <a:off x="765950" y="6375679"/>
            <a:ext cx="1232456" cy="348462"/>
          </a:xfrm>
        </p:spPr>
        <p:txBody>
          <a:bodyPr/>
          <a:lstStyle/>
          <a:p>
            <a:fld id="{A779236D-7CA2-42CD-AE14-A7D7B68EB13E}" type="datetimeFigureOut">
              <a:rPr lang="zh-TW" altLang="en-US" smtClean="0"/>
              <a:t>2018/12/4</a:t>
            </a:fld>
            <a:endParaRPr lang="zh-TW" altLang="en-US"/>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10565AC1-D905-450B-8D92-4A800817B021}" type="slidenum">
              <a:rPr lang="zh-TW" altLang="en-US" smtClean="0"/>
              <a:t>‹#›</a:t>
            </a:fld>
            <a:endParaRPr lang="zh-TW" altLang="en-US"/>
          </a:p>
        </p:txBody>
      </p:sp>
    </p:spTree>
    <p:extLst>
      <p:ext uri="{BB962C8B-B14F-4D97-AF65-F5344CB8AC3E}">
        <p14:creationId xmlns:p14="http://schemas.microsoft.com/office/powerpoint/2010/main" val="3509213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A779236D-7CA2-42CD-AE14-A7D7B68EB13E}" type="datetimeFigureOut">
              <a:rPr lang="zh-TW" altLang="en-US" smtClean="0"/>
              <a:t>2018/12/4</a:t>
            </a:fld>
            <a:endParaRPr lang="zh-TW" altLang="en-US"/>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zh-TW" altLang="en-US"/>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10565AC1-D905-450B-8D92-4A800817B021}" type="slidenum">
              <a:rPr lang="zh-TW" altLang="en-US" smtClean="0"/>
              <a:t>‹#›</a:t>
            </a:fld>
            <a:endParaRPr lang="zh-TW" altLang="en-US"/>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7321190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3952AF7-8678-4AAD-8B11-64255B5BD85A}"/>
              </a:ext>
            </a:extLst>
          </p:cNvPr>
          <p:cNvSpPr>
            <a:spLocks noGrp="1"/>
          </p:cNvSpPr>
          <p:nvPr>
            <p:ph type="ctrTitle"/>
          </p:nvPr>
        </p:nvSpPr>
        <p:spPr>
          <a:xfrm>
            <a:off x="1078523" y="1098388"/>
            <a:ext cx="10318418" cy="2521112"/>
          </a:xfrm>
        </p:spPr>
        <p:txBody>
          <a:bodyPr>
            <a:normAutofit/>
          </a:bodyPr>
          <a:lstStyle/>
          <a:p>
            <a:r>
              <a:rPr lang="en-US" altLang="zh-TW" sz="3600" dirty="0"/>
              <a:t>Touch gesture performed by children under 3 years old when drawing and</a:t>
            </a:r>
            <a:r>
              <a:rPr lang="zh-TW" altLang="en-US" sz="3600" dirty="0"/>
              <a:t> </a:t>
            </a:r>
            <a:r>
              <a:rPr lang="en-US" altLang="zh-TW" sz="3600" dirty="0"/>
              <a:t>coloring on a tablet</a:t>
            </a:r>
            <a:endParaRPr lang="zh-TW" altLang="en-US" sz="3600" dirty="0"/>
          </a:p>
        </p:txBody>
      </p:sp>
      <p:sp>
        <p:nvSpPr>
          <p:cNvPr id="3" name="副標題 2">
            <a:extLst>
              <a:ext uri="{FF2B5EF4-FFF2-40B4-BE49-F238E27FC236}">
                <a16:creationId xmlns:a16="http://schemas.microsoft.com/office/drawing/2014/main" id="{FB1D5239-25F0-4C86-A6A9-47F65BF87470}"/>
              </a:ext>
            </a:extLst>
          </p:cNvPr>
          <p:cNvSpPr>
            <a:spLocks noGrp="1"/>
          </p:cNvSpPr>
          <p:nvPr>
            <p:ph type="subTitle" idx="1"/>
          </p:nvPr>
        </p:nvSpPr>
        <p:spPr>
          <a:xfrm>
            <a:off x="2215045" y="4648200"/>
            <a:ext cx="8045373" cy="2073275"/>
          </a:xfrm>
        </p:spPr>
        <p:txBody>
          <a:bodyPr>
            <a:normAutofit/>
          </a:bodyPr>
          <a:lstStyle/>
          <a:p>
            <a:r>
              <a:rPr lang="zh-TW" altLang="en-US" dirty="0"/>
              <a:t>作者</a:t>
            </a:r>
            <a:r>
              <a:rPr lang="en-US" altLang="zh-TW" dirty="0"/>
              <a:t>:</a:t>
            </a:r>
            <a:r>
              <a:rPr lang="it-IT" altLang="zh-TW" dirty="0"/>
              <a:t>Lucrezia Crescenzi Lanna, </a:t>
            </a:r>
          </a:p>
          <a:p>
            <a:r>
              <a:rPr lang="it-IT" altLang="zh-TW" dirty="0"/>
              <a:t>Mariona Grané Oro</a:t>
            </a:r>
            <a:endParaRPr lang="en-US" altLang="zh-TW" dirty="0"/>
          </a:p>
          <a:p>
            <a:r>
              <a:rPr lang="zh-TW" altLang="en-US" dirty="0"/>
              <a:t>期刊</a:t>
            </a:r>
            <a:r>
              <a:rPr lang="en-US" altLang="zh-TW" dirty="0"/>
              <a:t>:International Journal of Human-Computer Studies</a:t>
            </a:r>
            <a:endParaRPr lang="zh-TW" altLang="en-US" dirty="0"/>
          </a:p>
        </p:txBody>
      </p:sp>
    </p:spTree>
    <p:extLst>
      <p:ext uri="{BB962C8B-B14F-4D97-AF65-F5344CB8AC3E}">
        <p14:creationId xmlns:p14="http://schemas.microsoft.com/office/powerpoint/2010/main" val="29778294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557369C-AD35-4CAE-8826-66EC56157CCB}"/>
              </a:ext>
            </a:extLst>
          </p:cNvPr>
          <p:cNvSpPr>
            <a:spLocks noGrp="1"/>
          </p:cNvSpPr>
          <p:nvPr>
            <p:ph type="title"/>
          </p:nvPr>
        </p:nvSpPr>
        <p:spPr/>
        <p:txBody>
          <a:bodyPr/>
          <a:lstStyle/>
          <a:p>
            <a:r>
              <a:rPr lang="en-US" altLang="zh-TW" dirty="0"/>
              <a:t>Empirical research-</a:t>
            </a:r>
            <a:br>
              <a:rPr lang="en-US" altLang="zh-TW" dirty="0"/>
            </a:br>
            <a:r>
              <a:rPr lang="en-US" altLang="zh-TW" dirty="0"/>
              <a:t>Material and methods</a:t>
            </a:r>
            <a:endParaRPr lang="zh-TW" altLang="en-US" dirty="0"/>
          </a:p>
        </p:txBody>
      </p:sp>
      <p:sp>
        <p:nvSpPr>
          <p:cNvPr id="3" name="內容版面配置區 2">
            <a:extLst>
              <a:ext uri="{FF2B5EF4-FFF2-40B4-BE49-F238E27FC236}">
                <a16:creationId xmlns:a16="http://schemas.microsoft.com/office/drawing/2014/main" id="{F56BF7CC-8819-47EC-B987-04EF2DD6A5C3}"/>
              </a:ext>
            </a:extLst>
          </p:cNvPr>
          <p:cNvSpPr>
            <a:spLocks noGrp="1"/>
          </p:cNvSpPr>
          <p:nvPr>
            <p:ph idx="1"/>
          </p:nvPr>
        </p:nvSpPr>
        <p:spPr>
          <a:xfrm>
            <a:off x="1251678" y="2286001"/>
            <a:ext cx="10178322" cy="4348715"/>
          </a:xfrm>
        </p:spPr>
        <p:txBody>
          <a:bodyPr>
            <a:normAutofit/>
          </a:bodyPr>
          <a:lstStyle/>
          <a:p>
            <a:r>
              <a:rPr lang="en-US" altLang="zh-TW" sz="2800" dirty="0"/>
              <a:t>21</a:t>
            </a:r>
            <a:r>
              <a:rPr lang="zh-TW" altLang="en-US" sz="2800" dirty="0"/>
              <a:t>位</a:t>
            </a:r>
            <a:r>
              <a:rPr lang="en-US" altLang="zh-TW" sz="2800" dirty="0"/>
              <a:t>14-33</a:t>
            </a:r>
            <a:r>
              <a:rPr lang="zh-TW" altLang="en-US" sz="2800" dirty="0"/>
              <a:t>個月大的兒童操作兩個平板電腦應用程式 </a:t>
            </a:r>
            <a:r>
              <a:rPr lang="en-US" altLang="zh-TW" sz="2800" dirty="0"/>
              <a:t>(</a:t>
            </a:r>
            <a:r>
              <a:rPr lang="zh-TW" altLang="en-US" sz="2800" dirty="0"/>
              <a:t>其中</a:t>
            </a:r>
            <a:r>
              <a:rPr lang="en-US" altLang="zh-TW" sz="2800" dirty="0"/>
              <a:t>2</a:t>
            </a:r>
            <a:r>
              <a:rPr lang="zh-TW" altLang="en-US" sz="2800" dirty="0"/>
              <a:t>位只有進行繪圖實驗</a:t>
            </a:r>
            <a:r>
              <a:rPr lang="en-US" altLang="zh-TW" sz="2800" dirty="0"/>
              <a:t>)</a:t>
            </a:r>
            <a:r>
              <a:rPr lang="zh-TW" altLang="en-US" sz="2800" dirty="0"/>
              <a:t> 。</a:t>
            </a:r>
            <a:endParaRPr lang="en-US" altLang="zh-TW" sz="2800" dirty="0"/>
          </a:p>
          <a:p>
            <a:r>
              <a:rPr lang="zh-TW" altLang="en-US" sz="2800" dirty="0"/>
              <a:t>觀察學齡前兒童與</a:t>
            </a:r>
            <a:r>
              <a:rPr lang="en-US" altLang="zh-TW" sz="2800" dirty="0"/>
              <a:t>iPad</a:t>
            </a:r>
            <a:r>
              <a:rPr lang="zh-TW" altLang="en-US" sz="2800" dirty="0"/>
              <a:t>觸控螢幕的互動行為。</a:t>
            </a:r>
            <a:endParaRPr lang="en-US" altLang="zh-TW" sz="2800" dirty="0"/>
          </a:p>
          <a:p>
            <a:r>
              <a:rPr lang="zh-TW" altLang="en-US" sz="2800" dirty="0"/>
              <a:t>將兒童在繪圖或是著色時，與觸控螢幕的互動行為進行紀錄。</a:t>
            </a:r>
            <a:endParaRPr lang="en-US" altLang="zh-TW" sz="2800" dirty="0"/>
          </a:p>
          <a:p>
            <a:r>
              <a:rPr lang="zh-TW" altLang="en-US" sz="2800" dirty="0"/>
              <a:t>將使用內容</a:t>
            </a:r>
            <a:r>
              <a:rPr lang="en-US" altLang="zh-TW" sz="2800" dirty="0"/>
              <a:t>(</a:t>
            </a:r>
            <a:r>
              <a:rPr lang="zh-TW" altLang="en-US" sz="2800" dirty="0"/>
              <a:t>影片</a:t>
            </a:r>
            <a:r>
              <a:rPr lang="en-US" altLang="zh-TW" sz="2800" dirty="0"/>
              <a:t>)</a:t>
            </a:r>
            <a:r>
              <a:rPr lang="zh-TW" altLang="en-US" sz="2800" dirty="0"/>
              <a:t>進行編碼並記錄特定的互動行為。</a:t>
            </a:r>
            <a:endParaRPr lang="en-US" altLang="zh-TW" sz="2800" dirty="0"/>
          </a:p>
          <a:p>
            <a:r>
              <a:rPr lang="zh-TW" altLang="en-US" sz="2800" dirty="0"/>
              <a:t>在提供平板電腦時，除了問題</a:t>
            </a:r>
            <a:r>
              <a:rPr lang="en-US" altLang="zh-TW" sz="2800" dirty="0"/>
              <a:t>“</a:t>
            </a:r>
            <a:r>
              <a:rPr lang="zh-TW" altLang="en-US" sz="2800" dirty="0"/>
              <a:t>你想試試看嗎</a:t>
            </a:r>
            <a:r>
              <a:rPr lang="en-US" altLang="zh-TW" sz="2800" dirty="0"/>
              <a:t>?”</a:t>
            </a:r>
            <a:r>
              <a:rPr lang="zh-TW" altLang="en-US" sz="2800" dirty="0"/>
              <a:t>之外，沒有其他額外說明。</a:t>
            </a:r>
            <a:endParaRPr lang="en-US" altLang="zh-TW" sz="2800" dirty="0"/>
          </a:p>
          <a:p>
            <a:endParaRPr lang="zh-TW" altLang="en-US" sz="2800" dirty="0"/>
          </a:p>
        </p:txBody>
      </p:sp>
    </p:spTree>
    <p:extLst>
      <p:ext uri="{BB962C8B-B14F-4D97-AF65-F5344CB8AC3E}">
        <p14:creationId xmlns:p14="http://schemas.microsoft.com/office/powerpoint/2010/main" val="15315477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557369C-AD35-4CAE-8826-66EC56157CCB}"/>
              </a:ext>
            </a:extLst>
          </p:cNvPr>
          <p:cNvSpPr>
            <a:spLocks noGrp="1"/>
          </p:cNvSpPr>
          <p:nvPr>
            <p:ph type="title"/>
          </p:nvPr>
        </p:nvSpPr>
        <p:spPr/>
        <p:txBody>
          <a:bodyPr/>
          <a:lstStyle/>
          <a:p>
            <a:r>
              <a:rPr lang="en-US" altLang="zh-TW" dirty="0"/>
              <a:t>Empirical research-Materials</a:t>
            </a:r>
            <a:endParaRPr lang="zh-TW" altLang="en-US" dirty="0"/>
          </a:p>
        </p:txBody>
      </p:sp>
      <p:sp>
        <p:nvSpPr>
          <p:cNvPr id="3" name="內容版面配置區 2">
            <a:extLst>
              <a:ext uri="{FF2B5EF4-FFF2-40B4-BE49-F238E27FC236}">
                <a16:creationId xmlns:a16="http://schemas.microsoft.com/office/drawing/2014/main" id="{F56BF7CC-8819-47EC-B987-04EF2DD6A5C3}"/>
              </a:ext>
            </a:extLst>
          </p:cNvPr>
          <p:cNvSpPr>
            <a:spLocks noGrp="1"/>
          </p:cNvSpPr>
          <p:nvPr>
            <p:ph idx="1"/>
          </p:nvPr>
        </p:nvSpPr>
        <p:spPr>
          <a:xfrm>
            <a:off x="1251678" y="1632204"/>
            <a:ext cx="10178322" cy="3593591"/>
          </a:xfrm>
        </p:spPr>
        <p:txBody>
          <a:bodyPr>
            <a:normAutofit/>
          </a:bodyPr>
          <a:lstStyle/>
          <a:p>
            <a:r>
              <a:rPr lang="zh-TW" altLang="en-US" sz="2800" dirty="0"/>
              <a:t>受測者使用平板電腦</a:t>
            </a:r>
            <a:r>
              <a:rPr lang="en-US" altLang="zh-TW" sz="2800" dirty="0"/>
              <a:t>(iPad)</a:t>
            </a:r>
            <a:r>
              <a:rPr lang="zh-TW" altLang="en-US" sz="2800" dirty="0"/>
              <a:t>和應用程式</a:t>
            </a:r>
            <a:r>
              <a:rPr lang="en-US" altLang="zh-TW" sz="2800" dirty="0"/>
              <a:t>“Coloring Zoo</a:t>
            </a:r>
            <a:r>
              <a:rPr lang="zh-TW" altLang="en-US" sz="2800" dirty="0"/>
              <a:t>（</a:t>
            </a:r>
            <a:r>
              <a:rPr lang="en-US" altLang="zh-TW" sz="2800" dirty="0"/>
              <a:t>RR</a:t>
            </a:r>
            <a:r>
              <a:rPr lang="zh-TW" altLang="en-US" sz="2800" dirty="0"/>
              <a:t>）”（使用貓的圖片進行著色）和“</a:t>
            </a:r>
            <a:r>
              <a:rPr lang="en-US" altLang="zh-TW" sz="2800" dirty="0" err="1"/>
              <a:t>Dessine</a:t>
            </a:r>
            <a:r>
              <a:rPr lang="en-US" altLang="zh-TW" sz="2800" dirty="0"/>
              <a:t> Moi</a:t>
            </a:r>
            <a:r>
              <a:rPr lang="zh-TW" altLang="en-US" sz="2800" dirty="0"/>
              <a:t>（</a:t>
            </a:r>
            <a:r>
              <a:rPr lang="en-US" altLang="zh-TW" sz="2800" dirty="0" err="1"/>
              <a:t>Akrio</a:t>
            </a:r>
            <a:r>
              <a:rPr lang="zh-TW" altLang="en-US" sz="2800" dirty="0"/>
              <a:t>）”（空白螢幕和數位畫筆），且都提供多點觸控功能。</a:t>
            </a:r>
            <a:endParaRPr lang="en-US" altLang="zh-TW" sz="2800" dirty="0"/>
          </a:p>
          <a:p>
            <a:r>
              <a:rPr lang="zh-TW" altLang="en-US" sz="2800" dirty="0"/>
              <a:t>小型三腳架上的平板電腦與智慧型手機</a:t>
            </a:r>
            <a:r>
              <a:rPr lang="en-US" altLang="zh-TW" sz="2800" dirty="0"/>
              <a:t>(iPhone)</a:t>
            </a:r>
            <a:r>
              <a:rPr lang="zh-TW" altLang="en-US" sz="2800" dirty="0"/>
              <a:t>作為攝影機，將即時的情況直接上傳到相對應的電腦中。</a:t>
            </a:r>
          </a:p>
        </p:txBody>
      </p:sp>
    </p:spTree>
    <p:extLst>
      <p:ext uri="{BB962C8B-B14F-4D97-AF65-F5344CB8AC3E}">
        <p14:creationId xmlns:p14="http://schemas.microsoft.com/office/powerpoint/2010/main" val="8384183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557369C-AD35-4CAE-8826-66EC56157CCB}"/>
              </a:ext>
            </a:extLst>
          </p:cNvPr>
          <p:cNvSpPr>
            <a:spLocks noGrp="1"/>
          </p:cNvSpPr>
          <p:nvPr>
            <p:ph type="title"/>
          </p:nvPr>
        </p:nvSpPr>
        <p:spPr/>
        <p:txBody>
          <a:bodyPr/>
          <a:lstStyle/>
          <a:p>
            <a:r>
              <a:rPr lang="en-US" altLang="zh-TW" dirty="0"/>
              <a:t>Empirical research-Materials</a:t>
            </a:r>
            <a:endParaRPr lang="zh-TW" altLang="en-US" dirty="0"/>
          </a:p>
        </p:txBody>
      </p:sp>
      <p:pic>
        <p:nvPicPr>
          <p:cNvPr id="5" name="內容版面配置區 4">
            <a:extLst>
              <a:ext uri="{FF2B5EF4-FFF2-40B4-BE49-F238E27FC236}">
                <a16:creationId xmlns:a16="http://schemas.microsoft.com/office/drawing/2014/main" id="{75040678-A78D-4AE4-84BC-6C5383F659B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08818" y="1874517"/>
            <a:ext cx="8925831" cy="4010156"/>
          </a:xfrm>
        </p:spPr>
      </p:pic>
    </p:spTree>
    <p:extLst>
      <p:ext uri="{BB962C8B-B14F-4D97-AF65-F5344CB8AC3E}">
        <p14:creationId xmlns:p14="http://schemas.microsoft.com/office/powerpoint/2010/main" val="27535760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557369C-AD35-4CAE-8826-66EC56157CCB}"/>
              </a:ext>
            </a:extLst>
          </p:cNvPr>
          <p:cNvSpPr>
            <a:spLocks noGrp="1"/>
          </p:cNvSpPr>
          <p:nvPr>
            <p:ph type="title"/>
          </p:nvPr>
        </p:nvSpPr>
        <p:spPr/>
        <p:txBody>
          <a:bodyPr/>
          <a:lstStyle/>
          <a:p>
            <a:r>
              <a:rPr lang="en-US" altLang="zh-TW" dirty="0"/>
              <a:t>Empirical research-Materials</a:t>
            </a:r>
            <a:endParaRPr lang="zh-TW" altLang="en-US" dirty="0"/>
          </a:p>
        </p:txBody>
      </p:sp>
      <p:pic>
        <p:nvPicPr>
          <p:cNvPr id="5" name="內容版面配置區 4">
            <a:extLst>
              <a:ext uri="{FF2B5EF4-FFF2-40B4-BE49-F238E27FC236}">
                <a16:creationId xmlns:a16="http://schemas.microsoft.com/office/drawing/2014/main" id="{E3B2B6A1-7D1C-4566-93ED-EC9DD7DFC62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65977" y="1874516"/>
            <a:ext cx="10268133" cy="3268983"/>
          </a:xfrm>
        </p:spPr>
      </p:pic>
    </p:spTree>
    <p:extLst>
      <p:ext uri="{BB962C8B-B14F-4D97-AF65-F5344CB8AC3E}">
        <p14:creationId xmlns:p14="http://schemas.microsoft.com/office/powerpoint/2010/main" val="21762688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557369C-AD35-4CAE-8826-66EC56157CCB}"/>
              </a:ext>
            </a:extLst>
          </p:cNvPr>
          <p:cNvSpPr>
            <a:spLocks noGrp="1"/>
          </p:cNvSpPr>
          <p:nvPr>
            <p:ph type="title"/>
          </p:nvPr>
        </p:nvSpPr>
        <p:spPr/>
        <p:txBody>
          <a:bodyPr/>
          <a:lstStyle/>
          <a:p>
            <a:r>
              <a:rPr lang="en-US" altLang="zh-TW" dirty="0"/>
              <a:t>Empirical research-Materials</a:t>
            </a:r>
            <a:endParaRPr lang="zh-TW" altLang="en-US" dirty="0"/>
          </a:p>
        </p:txBody>
      </p:sp>
      <p:pic>
        <p:nvPicPr>
          <p:cNvPr id="5" name="內容版面配置區 4">
            <a:extLst>
              <a:ext uri="{FF2B5EF4-FFF2-40B4-BE49-F238E27FC236}">
                <a16:creationId xmlns:a16="http://schemas.microsoft.com/office/drawing/2014/main" id="{C7C67F79-E4C0-4F5E-B10A-907D31CCB99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83139" y="1568450"/>
            <a:ext cx="8425722" cy="4642462"/>
          </a:xfrm>
        </p:spPr>
      </p:pic>
    </p:spTree>
    <p:extLst>
      <p:ext uri="{BB962C8B-B14F-4D97-AF65-F5344CB8AC3E}">
        <p14:creationId xmlns:p14="http://schemas.microsoft.com/office/powerpoint/2010/main" val="42687663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557369C-AD35-4CAE-8826-66EC56157CCB}"/>
              </a:ext>
            </a:extLst>
          </p:cNvPr>
          <p:cNvSpPr>
            <a:spLocks noGrp="1"/>
          </p:cNvSpPr>
          <p:nvPr>
            <p:ph type="title"/>
          </p:nvPr>
        </p:nvSpPr>
        <p:spPr/>
        <p:txBody>
          <a:bodyPr/>
          <a:lstStyle/>
          <a:p>
            <a:r>
              <a:rPr lang="en-US" altLang="zh-TW" dirty="0"/>
              <a:t>Empirical research-</a:t>
            </a:r>
            <a:br>
              <a:rPr lang="en-US" altLang="zh-TW" dirty="0"/>
            </a:br>
            <a:r>
              <a:rPr lang="en-US" altLang="zh-TW" dirty="0"/>
              <a:t>Coding interaction</a:t>
            </a:r>
            <a:endParaRPr lang="zh-TW" altLang="en-US" dirty="0"/>
          </a:p>
        </p:txBody>
      </p:sp>
      <p:sp>
        <p:nvSpPr>
          <p:cNvPr id="3" name="內容版面配置區 2">
            <a:extLst>
              <a:ext uri="{FF2B5EF4-FFF2-40B4-BE49-F238E27FC236}">
                <a16:creationId xmlns:a16="http://schemas.microsoft.com/office/drawing/2014/main" id="{F56BF7CC-8819-47EC-B987-04EF2DD6A5C3}"/>
              </a:ext>
            </a:extLst>
          </p:cNvPr>
          <p:cNvSpPr>
            <a:spLocks noGrp="1"/>
          </p:cNvSpPr>
          <p:nvPr>
            <p:ph idx="1"/>
          </p:nvPr>
        </p:nvSpPr>
        <p:spPr>
          <a:xfrm>
            <a:off x="1251678" y="2286001"/>
            <a:ext cx="10178322" cy="4571999"/>
          </a:xfrm>
        </p:spPr>
        <p:txBody>
          <a:bodyPr>
            <a:normAutofit/>
          </a:bodyPr>
          <a:lstStyle/>
          <a:p>
            <a:r>
              <a:rPr lang="zh-TW" altLang="en-US" sz="2800" dirty="0"/>
              <a:t>將兒童在進行繪圖及著色時的互動情況</a:t>
            </a:r>
            <a:r>
              <a:rPr lang="en-US" altLang="zh-TW" sz="2800" dirty="0"/>
              <a:t>(</a:t>
            </a:r>
            <a:r>
              <a:rPr lang="zh-TW" altLang="en-US" sz="2800" dirty="0"/>
              <a:t>手勢、移動和動作</a:t>
            </a:r>
            <a:r>
              <a:rPr lang="en-US" altLang="zh-TW" sz="2800" dirty="0"/>
              <a:t>)</a:t>
            </a:r>
            <a:r>
              <a:rPr lang="zh-TW" altLang="en-US" sz="2800" dirty="0"/>
              <a:t>進行編碼。</a:t>
            </a:r>
            <a:endParaRPr lang="en-US" altLang="zh-TW" sz="2800" dirty="0"/>
          </a:p>
          <a:p>
            <a:r>
              <a:rPr lang="zh-TW" altLang="en-US" sz="2800" dirty="0"/>
              <a:t>互動情況透過整合和</a:t>
            </a:r>
            <a:r>
              <a:rPr lang="en-US" altLang="zh-TW" sz="2800" dirty="0"/>
              <a:t>SPSS</a:t>
            </a:r>
            <a:r>
              <a:rPr lang="zh-TW" altLang="en-US" sz="2800" dirty="0"/>
              <a:t>統計分析進行審查，大致可分為</a:t>
            </a:r>
            <a:r>
              <a:rPr lang="en-US" altLang="zh-TW" sz="2800" dirty="0"/>
              <a:t>3</a:t>
            </a:r>
            <a:r>
              <a:rPr lang="zh-TW" altLang="en-US" sz="2800" dirty="0"/>
              <a:t>種種類。</a:t>
            </a:r>
            <a:endParaRPr lang="en-US" altLang="zh-TW" sz="2800" dirty="0"/>
          </a:p>
          <a:p>
            <a:r>
              <a:rPr lang="zh-TW" altLang="en-US" sz="2800" dirty="0"/>
              <a:t>第一類</a:t>
            </a:r>
            <a:r>
              <a:rPr lang="en-US" altLang="zh-TW" sz="2800" dirty="0"/>
              <a:t>:</a:t>
            </a:r>
            <a:r>
              <a:rPr lang="zh-TW" altLang="en-US" sz="2800" dirty="0"/>
              <a:t>孩童與觸控式螢幕互動時所使用的手勢。</a:t>
            </a:r>
            <a:endParaRPr lang="en-US" altLang="zh-TW" sz="2800" dirty="0"/>
          </a:p>
          <a:p>
            <a:r>
              <a:rPr lang="zh-TW" altLang="en-US" sz="2800" dirty="0"/>
              <a:t>第二類</a:t>
            </a:r>
            <a:r>
              <a:rPr lang="en-US" altLang="zh-TW" sz="2800" dirty="0"/>
              <a:t>:</a:t>
            </a:r>
            <a:r>
              <a:rPr lang="zh-TW" altLang="en-US" sz="2800" dirty="0"/>
              <a:t>紀錄</a:t>
            </a:r>
            <a:r>
              <a:rPr lang="en-US" altLang="zh-TW" sz="2800" dirty="0"/>
              <a:t>iPad</a:t>
            </a:r>
            <a:r>
              <a:rPr lang="zh-TW" altLang="en-US" sz="2800" dirty="0"/>
              <a:t>上的工具使用情況。</a:t>
            </a:r>
            <a:endParaRPr lang="en-US" altLang="zh-TW" sz="2800" dirty="0"/>
          </a:p>
          <a:p>
            <a:r>
              <a:rPr lang="zh-TW" altLang="en-US" sz="2800" dirty="0"/>
              <a:t>第三類</a:t>
            </a:r>
            <a:r>
              <a:rPr lang="en-US" altLang="zh-TW" sz="2800" dirty="0"/>
              <a:t>:</a:t>
            </a:r>
            <a:r>
              <a:rPr lang="zh-TW" altLang="en-US" sz="2800" dirty="0"/>
              <a:t>詳細記錄在實驗過程中，孩童是否使用調色板和使用觸控螢幕的區域範圍。</a:t>
            </a:r>
          </a:p>
        </p:txBody>
      </p:sp>
    </p:spTree>
    <p:extLst>
      <p:ext uri="{BB962C8B-B14F-4D97-AF65-F5344CB8AC3E}">
        <p14:creationId xmlns:p14="http://schemas.microsoft.com/office/powerpoint/2010/main" val="8953942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557369C-AD35-4CAE-8826-66EC56157CCB}"/>
              </a:ext>
            </a:extLst>
          </p:cNvPr>
          <p:cNvSpPr>
            <a:spLocks noGrp="1"/>
          </p:cNvSpPr>
          <p:nvPr>
            <p:ph type="title"/>
          </p:nvPr>
        </p:nvSpPr>
        <p:spPr/>
        <p:txBody>
          <a:bodyPr/>
          <a:lstStyle/>
          <a:p>
            <a:r>
              <a:rPr lang="en-US" altLang="zh-TW" dirty="0"/>
              <a:t>Results-First touch</a:t>
            </a:r>
            <a:endParaRPr lang="zh-TW" altLang="en-US" dirty="0"/>
          </a:p>
        </p:txBody>
      </p:sp>
      <p:sp>
        <p:nvSpPr>
          <p:cNvPr id="3" name="內容版面配置區 2">
            <a:extLst>
              <a:ext uri="{FF2B5EF4-FFF2-40B4-BE49-F238E27FC236}">
                <a16:creationId xmlns:a16="http://schemas.microsoft.com/office/drawing/2014/main" id="{F56BF7CC-8819-47EC-B987-04EF2DD6A5C3}"/>
              </a:ext>
            </a:extLst>
          </p:cNvPr>
          <p:cNvSpPr>
            <a:spLocks noGrp="1"/>
          </p:cNvSpPr>
          <p:nvPr>
            <p:ph idx="1"/>
          </p:nvPr>
        </p:nvSpPr>
        <p:spPr>
          <a:xfrm>
            <a:off x="1251678" y="1638301"/>
            <a:ext cx="10178322" cy="4241292"/>
          </a:xfrm>
        </p:spPr>
        <p:txBody>
          <a:bodyPr>
            <a:normAutofit/>
          </a:bodyPr>
          <a:lstStyle/>
          <a:p>
            <a:r>
              <a:rPr lang="zh-TW" altLang="en-US" sz="2800" dirty="0"/>
              <a:t>兒童在進行繪圖時，第一次接觸的位置分布情形</a:t>
            </a:r>
          </a:p>
        </p:txBody>
      </p:sp>
      <p:pic>
        <p:nvPicPr>
          <p:cNvPr id="5" name="圖片 4">
            <a:extLst>
              <a:ext uri="{FF2B5EF4-FFF2-40B4-BE49-F238E27FC236}">
                <a16:creationId xmlns:a16="http://schemas.microsoft.com/office/drawing/2014/main" id="{D6DBA5A9-706F-422F-801E-0CEB64DD33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61360" y="2124389"/>
            <a:ext cx="5273040" cy="4568500"/>
          </a:xfrm>
          <a:prstGeom prst="rect">
            <a:avLst/>
          </a:prstGeom>
        </p:spPr>
      </p:pic>
    </p:spTree>
    <p:extLst>
      <p:ext uri="{BB962C8B-B14F-4D97-AF65-F5344CB8AC3E}">
        <p14:creationId xmlns:p14="http://schemas.microsoft.com/office/powerpoint/2010/main" val="17577283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557369C-AD35-4CAE-8826-66EC56157CCB}"/>
              </a:ext>
            </a:extLst>
          </p:cNvPr>
          <p:cNvSpPr>
            <a:spLocks noGrp="1"/>
          </p:cNvSpPr>
          <p:nvPr>
            <p:ph type="title"/>
          </p:nvPr>
        </p:nvSpPr>
        <p:spPr/>
        <p:txBody>
          <a:bodyPr/>
          <a:lstStyle/>
          <a:p>
            <a:r>
              <a:rPr lang="en-US" altLang="zh-TW" dirty="0"/>
              <a:t>Results-First touch</a:t>
            </a:r>
            <a:endParaRPr lang="zh-TW" altLang="en-US" dirty="0"/>
          </a:p>
        </p:txBody>
      </p:sp>
      <p:sp>
        <p:nvSpPr>
          <p:cNvPr id="3" name="內容版面配置區 2">
            <a:extLst>
              <a:ext uri="{FF2B5EF4-FFF2-40B4-BE49-F238E27FC236}">
                <a16:creationId xmlns:a16="http://schemas.microsoft.com/office/drawing/2014/main" id="{F56BF7CC-8819-47EC-B987-04EF2DD6A5C3}"/>
              </a:ext>
            </a:extLst>
          </p:cNvPr>
          <p:cNvSpPr>
            <a:spLocks noGrp="1"/>
          </p:cNvSpPr>
          <p:nvPr>
            <p:ph idx="1"/>
          </p:nvPr>
        </p:nvSpPr>
        <p:spPr>
          <a:xfrm>
            <a:off x="1251678" y="1632204"/>
            <a:ext cx="4339404" cy="4843411"/>
          </a:xfrm>
        </p:spPr>
        <p:txBody>
          <a:bodyPr>
            <a:normAutofit/>
          </a:bodyPr>
          <a:lstStyle/>
          <a:p>
            <a:r>
              <a:rPr lang="zh-TW" altLang="en-US" sz="2800" dirty="0"/>
              <a:t>兒童在進行著色時，第一次接觸的位置分布情形</a:t>
            </a:r>
            <a:endParaRPr lang="en-US" altLang="zh-TW" sz="2800" dirty="0"/>
          </a:p>
          <a:p>
            <a:r>
              <a:rPr lang="zh-TW" altLang="en-US" sz="2800" dirty="0"/>
              <a:t>最初接觸</a:t>
            </a:r>
            <a:r>
              <a:rPr lang="en-US" altLang="zh-TW" sz="2800" dirty="0"/>
              <a:t>G</a:t>
            </a:r>
            <a:r>
              <a:rPr lang="zh-TW" altLang="en-US" sz="2800" dirty="0"/>
              <a:t>區的</a:t>
            </a:r>
            <a:r>
              <a:rPr lang="en-US" altLang="zh-TW" sz="2800" dirty="0"/>
              <a:t>4</a:t>
            </a:r>
            <a:r>
              <a:rPr lang="zh-TW" altLang="en-US" sz="2800" dirty="0"/>
              <a:t>位兒童，並沒有刻意使用工具。</a:t>
            </a:r>
          </a:p>
        </p:txBody>
      </p:sp>
      <p:pic>
        <p:nvPicPr>
          <p:cNvPr id="5" name="圖片 4">
            <a:extLst>
              <a:ext uri="{FF2B5EF4-FFF2-40B4-BE49-F238E27FC236}">
                <a16:creationId xmlns:a16="http://schemas.microsoft.com/office/drawing/2014/main" id="{6A8EA91F-B356-4F4A-8586-5A373642AB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91082" y="2278380"/>
            <a:ext cx="5349240" cy="4433504"/>
          </a:xfrm>
          <a:prstGeom prst="rect">
            <a:avLst/>
          </a:prstGeom>
        </p:spPr>
      </p:pic>
    </p:spTree>
    <p:extLst>
      <p:ext uri="{BB962C8B-B14F-4D97-AF65-F5344CB8AC3E}">
        <p14:creationId xmlns:p14="http://schemas.microsoft.com/office/powerpoint/2010/main" val="38141586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557369C-AD35-4CAE-8826-66EC56157CCB}"/>
              </a:ext>
            </a:extLst>
          </p:cNvPr>
          <p:cNvSpPr>
            <a:spLocks noGrp="1"/>
          </p:cNvSpPr>
          <p:nvPr>
            <p:ph type="title"/>
          </p:nvPr>
        </p:nvSpPr>
        <p:spPr/>
        <p:txBody>
          <a:bodyPr/>
          <a:lstStyle/>
          <a:p>
            <a:r>
              <a:rPr lang="en-US" altLang="zh-TW" dirty="0"/>
              <a:t>Results-First touch</a:t>
            </a:r>
            <a:endParaRPr lang="zh-TW" altLang="en-US" dirty="0"/>
          </a:p>
        </p:txBody>
      </p:sp>
      <p:sp>
        <p:nvSpPr>
          <p:cNvPr id="3" name="內容版面配置區 2">
            <a:extLst>
              <a:ext uri="{FF2B5EF4-FFF2-40B4-BE49-F238E27FC236}">
                <a16:creationId xmlns:a16="http://schemas.microsoft.com/office/drawing/2014/main" id="{F56BF7CC-8819-47EC-B987-04EF2DD6A5C3}"/>
              </a:ext>
            </a:extLst>
          </p:cNvPr>
          <p:cNvSpPr>
            <a:spLocks noGrp="1"/>
          </p:cNvSpPr>
          <p:nvPr>
            <p:ph idx="1"/>
          </p:nvPr>
        </p:nvSpPr>
        <p:spPr>
          <a:xfrm>
            <a:off x="1251678" y="1874517"/>
            <a:ext cx="10178322" cy="4005075"/>
          </a:xfrm>
        </p:spPr>
        <p:txBody>
          <a:bodyPr>
            <a:normAutofit/>
          </a:bodyPr>
          <a:lstStyle/>
          <a:p>
            <a:r>
              <a:rPr lang="zh-TW" altLang="en-US" sz="2800" dirty="0"/>
              <a:t>孩童們在實驗時，最初所使用的手勢</a:t>
            </a:r>
          </a:p>
        </p:txBody>
      </p:sp>
      <p:pic>
        <p:nvPicPr>
          <p:cNvPr id="5" name="圖片 4">
            <a:extLst>
              <a:ext uri="{FF2B5EF4-FFF2-40B4-BE49-F238E27FC236}">
                <a16:creationId xmlns:a16="http://schemas.microsoft.com/office/drawing/2014/main" id="{4D3D82D1-5A15-4458-8479-80C2E8A3521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61318" y="2536777"/>
            <a:ext cx="7458981" cy="3938838"/>
          </a:xfrm>
          <a:prstGeom prst="rect">
            <a:avLst/>
          </a:prstGeom>
        </p:spPr>
      </p:pic>
    </p:spTree>
    <p:extLst>
      <p:ext uri="{BB962C8B-B14F-4D97-AF65-F5344CB8AC3E}">
        <p14:creationId xmlns:p14="http://schemas.microsoft.com/office/powerpoint/2010/main" val="4465487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557369C-AD35-4CAE-8826-66EC56157CCB}"/>
              </a:ext>
            </a:extLst>
          </p:cNvPr>
          <p:cNvSpPr>
            <a:spLocks noGrp="1"/>
          </p:cNvSpPr>
          <p:nvPr>
            <p:ph type="title"/>
          </p:nvPr>
        </p:nvSpPr>
        <p:spPr/>
        <p:txBody>
          <a:bodyPr/>
          <a:lstStyle/>
          <a:p>
            <a:r>
              <a:rPr lang="en-US" altLang="zh-TW" dirty="0"/>
              <a:t>Results-Painting tools</a:t>
            </a:r>
            <a:endParaRPr lang="zh-TW" altLang="en-US" dirty="0"/>
          </a:p>
        </p:txBody>
      </p:sp>
      <p:sp>
        <p:nvSpPr>
          <p:cNvPr id="3" name="內容版面配置區 2">
            <a:extLst>
              <a:ext uri="{FF2B5EF4-FFF2-40B4-BE49-F238E27FC236}">
                <a16:creationId xmlns:a16="http://schemas.microsoft.com/office/drawing/2014/main" id="{F56BF7CC-8819-47EC-B987-04EF2DD6A5C3}"/>
              </a:ext>
            </a:extLst>
          </p:cNvPr>
          <p:cNvSpPr>
            <a:spLocks noGrp="1"/>
          </p:cNvSpPr>
          <p:nvPr>
            <p:ph idx="1"/>
          </p:nvPr>
        </p:nvSpPr>
        <p:spPr>
          <a:xfrm>
            <a:off x="1251678" y="1657351"/>
            <a:ext cx="10178322" cy="2762249"/>
          </a:xfrm>
        </p:spPr>
        <p:txBody>
          <a:bodyPr>
            <a:normAutofit/>
          </a:bodyPr>
          <a:lstStyle/>
          <a:p>
            <a:r>
              <a:rPr lang="zh-TW" altLang="en-US" sz="2800" dirty="0"/>
              <a:t>三分之二的受測者在實驗期間中並沒有意圖使用任何工具。</a:t>
            </a:r>
            <a:endParaRPr lang="en-US" altLang="zh-TW" sz="2800" dirty="0"/>
          </a:p>
          <a:p>
            <a:r>
              <a:rPr lang="zh-TW" altLang="en-US" sz="2800" dirty="0"/>
              <a:t>其中</a:t>
            </a:r>
            <a:r>
              <a:rPr lang="en-US" altLang="zh-TW" sz="2800" dirty="0"/>
              <a:t>27</a:t>
            </a:r>
            <a:r>
              <a:rPr lang="zh-TW" altLang="en-US" sz="2800" dirty="0"/>
              <a:t>個月大的女孩和</a:t>
            </a:r>
            <a:r>
              <a:rPr lang="en-US" altLang="zh-TW" sz="2800" dirty="0"/>
              <a:t>26</a:t>
            </a:r>
            <a:r>
              <a:rPr lang="zh-TW" altLang="en-US" sz="2800" dirty="0"/>
              <a:t>個月大的女孩皆為意外觸碰到工具後，皆未使用工具。</a:t>
            </a:r>
            <a:endParaRPr lang="en-US" altLang="zh-TW" sz="2800" dirty="0"/>
          </a:p>
          <a:p>
            <a:endParaRPr lang="en-US" altLang="zh-TW" sz="2800" dirty="0"/>
          </a:p>
          <a:p>
            <a:endParaRPr lang="en-US" altLang="zh-TW" sz="2800" dirty="0"/>
          </a:p>
          <a:p>
            <a:endParaRPr lang="zh-TW" altLang="en-US" sz="2800" dirty="0"/>
          </a:p>
        </p:txBody>
      </p:sp>
      <p:pic>
        <p:nvPicPr>
          <p:cNvPr id="5" name="圖片 4">
            <a:extLst>
              <a:ext uri="{FF2B5EF4-FFF2-40B4-BE49-F238E27FC236}">
                <a16:creationId xmlns:a16="http://schemas.microsoft.com/office/drawing/2014/main" id="{F72BEE73-F780-4B8A-822A-D605A9EEAF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295" y="4570618"/>
            <a:ext cx="11789415" cy="1904997"/>
          </a:xfrm>
          <a:prstGeom prst="rect">
            <a:avLst/>
          </a:prstGeom>
        </p:spPr>
      </p:pic>
      <p:sp>
        <p:nvSpPr>
          <p:cNvPr id="6" name="矩形 5">
            <a:extLst>
              <a:ext uri="{FF2B5EF4-FFF2-40B4-BE49-F238E27FC236}">
                <a16:creationId xmlns:a16="http://schemas.microsoft.com/office/drawing/2014/main" id="{E922D2E5-645C-4538-9EF7-15F73567C319}"/>
              </a:ext>
            </a:extLst>
          </p:cNvPr>
          <p:cNvSpPr/>
          <p:nvPr/>
        </p:nvSpPr>
        <p:spPr>
          <a:xfrm>
            <a:off x="7410450" y="4983484"/>
            <a:ext cx="1847850" cy="149213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629293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B99F874-2E32-4B05-B72F-20068D46C558}"/>
              </a:ext>
            </a:extLst>
          </p:cNvPr>
          <p:cNvSpPr>
            <a:spLocks noGrp="1"/>
          </p:cNvSpPr>
          <p:nvPr>
            <p:ph type="title"/>
          </p:nvPr>
        </p:nvSpPr>
        <p:spPr/>
        <p:txBody>
          <a:bodyPr/>
          <a:lstStyle/>
          <a:p>
            <a:r>
              <a:rPr lang="en-US" altLang="zh-TW" dirty="0"/>
              <a:t>Introduction</a:t>
            </a:r>
            <a:endParaRPr lang="zh-TW" altLang="en-US" dirty="0"/>
          </a:p>
        </p:txBody>
      </p:sp>
      <p:sp>
        <p:nvSpPr>
          <p:cNvPr id="3" name="內容版面配置區 2">
            <a:extLst>
              <a:ext uri="{FF2B5EF4-FFF2-40B4-BE49-F238E27FC236}">
                <a16:creationId xmlns:a16="http://schemas.microsoft.com/office/drawing/2014/main" id="{E01C847F-2BDF-41A4-AA45-C25D67AFF01B}"/>
              </a:ext>
            </a:extLst>
          </p:cNvPr>
          <p:cNvSpPr>
            <a:spLocks noGrp="1"/>
          </p:cNvSpPr>
          <p:nvPr>
            <p:ph idx="1"/>
          </p:nvPr>
        </p:nvSpPr>
        <p:spPr/>
        <p:txBody>
          <a:bodyPr>
            <a:normAutofit/>
          </a:bodyPr>
          <a:lstStyle/>
          <a:p>
            <a:r>
              <a:rPr lang="zh-TW" altLang="en-US" sz="2800" dirty="0"/>
              <a:t>自</a:t>
            </a:r>
            <a:r>
              <a:rPr lang="en-US" altLang="zh-TW" sz="2800" dirty="0"/>
              <a:t>2010</a:t>
            </a:r>
            <a:r>
              <a:rPr lang="zh-TW" altLang="en-US" sz="2800" dirty="0"/>
              <a:t>年以來，智慧型手機和平板電腦的普及使兒童與電腦互動領域相關的研究數量增加。</a:t>
            </a:r>
            <a:endParaRPr lang="en-US" altLang="zh-TW" sz="2800" dirty="0"/>
          </a:p>
          <a:p>
            <a:r>
              <a:rPr lang="zh-TW" altLang="en-US" sz="2800" dirty="0"/>
              <a:t>兒童與電腦互動</a:t>
            </a:r>
            <a:r>
              <a:rPr lang="en-US" altLang="zh-TW" sz="2800" dirty="0"/>
              <a:t>(Child-Computer Interaction, CCI)</a:t>
            </a:r>
            <a:r>
              <a:rPr lang="zh-TW" altLang="en-US" sz="2800" dirty="0"/>
              <a:t>研究需要挑戰的不僅僅只是區分成人和</a:t>
            </a:r>
            <a:r>
              <a:rPr lang="en-US" altLang="zh-TW" sz="2800" dirty="0"/>
              <a:t>6</a:t>
            </a:r>
            <a:r>
              <a:rPr lang="zh-TW" altLang="en-US" sz="2800" dirty="0"/>
              <a:t>歲以下的互動式設計</a:t>
            </a:r>
            <a:r>
              <a:rPr lang="en-US" altLang="zh-TW" sz="2800" dirty="0"/>
              <a:t>(</a:t>
            </a:r>
            <a:r>
              <a:rPr lang="en-US" altLang="zh-TW" sz="2800" dirty="0" err="1"/>
              <a:t>Vatavu</a:t>
            </a:r>
            <a:r>
              <a:rPr lang="en-US" altLang="zh-TW" sz="2800" dirty="0"/>
              <a:t>, </a:t>
            </a:r>
            <a:r>
              <a:rPr lang="en-US" altLang="zh-TW" sz="2800" dirty="0" err="1"/>
              <a:t>Cramariuc</a:t>
            </a:r>
            <a:r>
              <a:rPr lang="en-US" altLang="zh-TW" sz="2800" dirty="0"/>
              <a:t> and </a:t>
            </a:r>
            <a:r>
              <a:rPr lang="en-US" altLang="zh-TW" sz="2800" dirty="0" err="1"/>
              <a:t>Schipor</a:t>
            </a:r>
            <a:r>
              <a:rPr lang="en-US" altLang="zh-TW" sz="2800" dirty="0"/>
              <a:t>, 2015)</a:t>
            </a:r>
            <a:r>
              <a:rPr lang="zh-TW" altLang="en-US" sz="2800" dirty="0"/>
              <a:t>，也需要考慮最年幼的使用者之間的差異，研究出適合兒童的年齡和發展的互動式設計。</a:t>
            </a:r>
          </a:p>
        </p:txBody>
      </p:sp>
    </p:spTree>
    <p:extLst>
      <p:ext uri="{BB962C8B-B14F-4D97-AF65-F5344CB8AC3E}">
        <p14:creationId xmlns:p14="http://schemas.microsoft.com/office/powerpoint/2010/main" val="39654106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557369C-AD35-4CAE-8826-66EC56157CCB}"/>
              </a:ext>
            </a:extLst>
          </p:cNvPr>
          <p:cNvSpPr>
            <a:spLocks noGrp="1"/>
          </p:cNvSpPr>
          <p:nvPr>
            <p:ph type="title"/>
          </p:nvPr>
        </p:nvSpPr>
        <p:spPr/>
        <p:txBody>
          <a:bodyPr/>
          <a:lstStyle/>
          <a:p>
            <a:r>
              <a:rPr lang="en-US" altLang="zh-TW" dirty="0"/>
              <a:t>Results-Painting tools</a:t>
            </a:r>
            <a:endParaRPr lang="zh-TW" altLang="en-US" dirty="0"/>
          </a:p>
        </p:txBody>
      </p:sp>
      <p:sp>
        <p:nvSpPr>
          <p:cNvPr id="3" name="內容版面配置區 2">
            <a:extLst>
              <a:ext uri="{FF2B5EF4-FFF2-40B4-BE49-F238E27FC236}">
                <a16:creationId xmlns:a16="http://schemas.microsoft.com/office/drawing/2014/main" id="{F56BF7CC-8819-47EC-B987-04EF2DD6A5C3}"/>
              </a:ext>
            </a:extLst>
          </p:cNvPr>
          <p:cNvSpPr>
            <a:spLocks noGrp="1"/>
          </p:cNvSpPr>
          <p:nvPr>
            <p:ph idx="1"/>
          </p:nvPr>
        </p:nvSpPr>
        <p:spPr>
          <a:xfrm>
            <a:off x="1251678" y="1874517"/>
            <a:ext cx="10178322" cy="4601098"/>
          </a:xfrm>
        </p:spPr>
        <p:txBody>
          <a:bodyPr>
            <a:normAutofit/>
          </a:bodyPr>
          <a:lstStyle/>
          <a:p>
            <a:r>
              <a:rPr lang="zh-TW" altLang="en-US" sz="2800" dirty="0"/>
              <a:t>兒童在使用著色應用程式時的點擊次數</a:t>
            </a:r>
            <a:r>
              <a:rPr lang="pt-BR" altLang="zh-TW" sz="2800" dirty="0"/>
              <a:t>(p = .01, R</a:t>
            </a:r>
            <a:r>
              <a:rPr lang="en-US" altLang="zh-TW" sz="2800" dirty="0"/>
              <a:t>^</a:t>
            </a:r>
            <a:r>
              <a:rPr lang="pt-BR" altLang="zh-TW" sz="2800" dirty="0"/>
              <a:t>2= 0.488)</a:t>
            </a:r>
            <a:r>
              <a:rPr lang="zh-TW" altLang="en-US" sz="2800" dirty="0"/>
              <a:t>和時間</a:t>
            </a:r>
            <a:r>
              <a:rPr lang="pt-BR" altLang="zh-TW" sz="2800" dirty="0"/>
              <a:t>(p = .01, R</a:t>
            </a:r>
            <a:r>
              <a:rPr lang="en-US" altLang="zh-TW" sz="2800" dirty="0"/>
              <a:t>^</a:t>
            </a:r>
            <a:r>
              <a:rPr lang="pt-BR" altLang="zh-TW" sz="2800" dirty="0"/>
              <a:t>2= 0.642)</a:t>
            </a:r>
            <a:r>
              <a:rPr lang="zh-TW" altLang="en-US" sz="2800" dirty="0"/>
              <a:t>與年齡皆呈現正相關。</a:t>
            </a:r>
            <a:endParaRPr lang="en-US" altLang="zh-TW" sz="2800" dirty="0"/>
          </a:p>
          <a:p>
            <a:pPr marL="0" indent="0">
              <a:buNone/>
            </a:pPr>
            <a:endParaRPr lang="zh-TW" altLang="en-US" sz="2800" dirty="0"/>
          </a:p>
        </p:txBody>
      </p:sp>
      <p:pic>
        <p:nvPicPr>
          <p:cNvPr id="5" name="圖片 4">
            <a:extLst>
              <a:ext uri="{FF2B5EF4-FFF2-40B4-BE49-F238E27FC236}">
                <a16:creationId xmlns:a16="http://schemas.microsoft.com/office/drawing/2014/main" id="{58A415B7-CBE0-4D3D-A3DB-0B245254874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05990" y="3428999"/>
            <a:ext cx="6957060" cy="3196487"/>
          </a:xfrm>
          <a:prstGeom prst="rect">
            <a:avLst/>
          </a:prstGeom>
        </p:spPr>
      </p:pic>
      <p:sp>
        <p:nvSpPr>
          <p:cNvPr id="6" name="矩形 5">
            <a:extLst>
              <a:ext uri="{FF2B5EF4-FFF2-40B4-BE49-F238E27FC236}">
                <a16:creationId xmlns:a16="http://schemas.microsoft.com/office/drawing/2014/main" id="{B34AD299-DA74-4E84-9C69-CB6B442F516C}"/>
              </a:ext>
            </a:extLst>
          </p:cNvPr>
          <p:cNvSpPr/>
          <p:nvPr/>
        </p:nvSpPr>
        <p:spPr>
          <a:xfrm>
            <a:off x="8208738" y="5943600"/>
            <a:ext cx="744762" cy="53201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28928199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557369C-AD35-4CAE-8826-66EC56157CCB}"/>
              </a:ext>
            </a:extLst>
          </p:cNvPr>
          <p:cNvSpPr>
            <a:spLocks noGrp="1"/>
          </p:cNvSpPr>
          <p:nvPr>
            <p:ph type="title"/>
          </p:nvPr>
        </p:nvSpPr>
        <p:spPr/>
        <p:txBody>
          <a:bodyPr/>
          <a:lstStyle/>
          <a:p>
            <a:r>
              <a:rPr lang="en-US" altLang="zh-TW" dirty="0"/>
              <a:t>Results-</a:t>
            </a:r>
            <a:br>
              <a:rPr lang="en-US" altLang="zh-TW" dirty="0"/>
            </a:br>
            <a:r>
              <a:rPr lang="en-US" altLang="zh-TW" dirty="0"/>
              <a:t>Analysis of apps for children</a:t>
            </a:r>
            <a:endParaRPr lang="zh-TW" altLang="en-US" dirty="0"/>
          </a:p>
        </p:txBody>
      </p:sp>
      <p:sp>
        <p:nvSpPr>
          <p:cNvPr id="3" name="內容版面配置區 2">
            <a:extLst>
              <a:ext uri="{FF2B5EF4-FFF2-40B4-BE49-F238E27FC236}">
                <a16:creationId xmlns:a16="http://schemas.microsoft.com/office/drawing/2014/main" id="{F56BF7CC-8819-47EC-B987-04EF2DD6A5C3}"/>
              </a:ext>
            </a:extLst>
          </p:cNvPr>
          <p:cNvSpPr>
            <a:spLocks noGrp="1"/>
          </p:cNvSpPr>
          <p:nvPr>
            <p:ph idx="1"/>
          </p:nvPr>
        </p:nvSpPr>
        <p:spPr/>
        <p:txBody>
          <a:bodyPr>
            <a:normAutofit/>
          </a:bodyPr>
          <a:lstStyle/>
          <a:p>
            <a:r>
              <a:rPr lang="zh-TW" altLang="en-US" sz="2800" dirty="0"/>
              <a:t>從第一部分獲得的結果，來針對</a:t>
            </a:r>
            <a:r>
              <a:rPr lang="en-US" altLang="zh-TW" sz="2800" dirty="0"/>
              <a:t>3</a:t>
            </a:r>
            <a:r>
              <a:rPr lang="zh-TW" altLang="en-US" sz="2800" dirty="0"/>
              <a:t>歲以下兒童使用的應用程式進行評比。</a:t>
            </a:r>
            <a:endParaRPr lang="en-US" altLang="zh-TW" sz="2800" dirty="0"/>
          </a:p>
          <a:p>
            <a:r>
              <a:rPr lang="zh-TW" altLang="en-US" sz="2800" dirty="0"/>
              <a:t>在</a:t>
            </a:r>
            <a:r>
              <a:rPr lang="en-US" altLang="zh-TW" sz="2800" dirty="0"/>
              <a:t>Apple Store</a:t>
            </a:r>
            <a:r>
              <a:rPr lang="zh-TW" altLang="en-US" sz="2800" dirty="0"/>
              <a:t>中使用關鍵字，如</a:t>
            </a:r>
            <a:r>
              <a:rPr lang="en-US" altLang="zh-TW" sz="2800" dirty="0"/>
              <a:t>:</a:t>
            </a:r>
            <a:r>
              <a:rPr lang="zh-TW" altLang="en-US" sz="2800" dirty="0"/>
              <a:t>繪畫、手指畫、著色等，進行搜尋，並確認適用於所有年齡階段。</a:t>
            </a:r>
            <a:endParaRPr lang="en-US" altLang="zh-TW" sz="2800" dirty="0"/>
          </a:p>
          <a:p>
            <a:r>
              <a:rPr lang="zh-TW" altLang="en-US" sz="2800" dirty="0"/>
              <a:t>選取</a:t>
            </a:r>
            <a:r>
              <a:rPr lang="en-US" altLang="zh-TW" sz="2800" dirty="0"/>
              <a:t>32</a:t>
            </a:r>
            <a:r>
              <a:rPr lang="zh-TW" altLang="en-US" sz="2800" dirty="0"/>
              <a:t>個應用程式，來自</a:t>
            </a:r>
            <a:r>
              <a:rPr lang="en-US" altLang="zh-TW" sz="2800" dirty="0"/>
              <a:t>15</a:t>
            </a:r>
            <a:r>
              <a:rPr lang="zh-TW" altLang="en-US" sz="2800" dirty="0"/>
              <a:t>個國家的</a:t>
            </a:r>
            <a:r>
              <a:rPr lang="en-US" altLang="zh-TW" sz="2800" dirty="0"/>
              <a:t>29</a:t>
            </a:r>
            <a:r>
              <a:rPr lang="zh-TW" altLang="en-US" sz="2800" dirty="0"/>
              <a:t>位開發者</a:t>
            </a:r>
            <a:r>
              <a:rPr lang="en-US" altLang="zh-TW" sz="2800" dirty="0"/>
              <a:t>(18</a:t>
            </a:r>
            <a:r>
              <a:rPr lang="zh-TW" altLang="en-US" sz="2800" dirty="0"/>
              <a:t>個著色、</a:t>
            </a:r>
            <a:r>
              <a:rPr lang="en-US" altLang="zh-TW" sz="2800" dirty="0"/>
              <a:t>9</a:t>
            </a:r>
            <a:r>
              <a:rPr lang="zh-TW" altLang="en-US" sz="2800" dirty="0"/>
              <a:t>個繪圖、</a:t>
            </a:r>
            <a:r>
              <a:rPr lang="en-US" altLang="zh-TW" sz="2800" dirty="0"/>
              <a:t>5</a:t>
            </a:r>
            <a:r>
              <a:rPr lang="zh-TW" altLang="en-US" sz="2800" dirty="0"/>
              <a:t>個兩者皆有</a:t>
            </a:r>
            <a:r>
              <a:rPr lang="en-US" altLang="zh-TW" sz="2800" dirty="0"/>
              <a:t>)</a:t>
            </a:r>
            <a:r>
              <a:rPr lang="zh-TW" altLang="en-US" sz="2800" dirty="0"/>
              <a:t>。</a:t>
            </a:r>
            <a:endParaRPr lang="en-US" altLang="zh-TW" sz="2800" dirty="0"/>
          </a:p>
        </p:txBody>
      </p:sp>
    </p:spTree>
    <p:extLst>
      <p:ext uri="{BB962C8B-B14F-4D97-AF65-F5344CB8AC3E}">
        <p14:creationId xmlns:p14="http://schemas.microsoft.com/office/powerpoint/2010/main" val="15526956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557369C-AD35-4CAE-8826-66EC56157CCB}"/>
              </a:ext>
            </a:extLst>
          </p:cNvPr>
          <p:cNvSpPr>
            <a:spLocks noGrp="1"/>
          </p:cNvSpPr>
          <p:nvPr>
            <p:ph type="title"/>
          </p:nvPr>
        </p:nvSpPr>
        <p:spPr/>
        <p:txBody>
          <a:bodyPr/>
          <a:lstStyle/>
          <a:p>
            <a:r>
              <a:rPr lang="en-US" altLang="zh-TW" dirty="0"/>
              <a:t>Results-</a:t>
            </a:r>
            <a:br>
              <a:rPr lang="en-US" altLang="zh-TW" dirty="0"/>
            </a:br>
            <a:r>
              <a:rPr lang="en-US" altLang="zh-TW" dirty="0"/>
              <a:t>Analysis of apps for children</a:t>
            </a:r>
            <a:endParaRPr lang="zh-TW" altLang="en-US" dirty="0"/>
          </a:p>
        </p:txBody>
      </p:sp>
      <p:sp>
        <p:nvSpPr>
          <p:cNvPr id="3" name="內容版面配置區 2">
            <a:extLst>
              <a:ext uri="{FF2B5EF4-FFF2-40B4-BE49-F238E27FC236}">
                <a16:creationId xmlns:a16="http://schemas.microsoft.com/office/drawing/2014/main" id="{F56BF7CC-8819-47EC-B987-04EF2DD6A5C3}"/>
              </a:ext>
            </a:extLst>
          </p:cNvPr>
          <p:cNvSpPr>
            <a:spLocks noGrp="1"/>
          </p:cNvSpPr>
          <p:nvPr>
            <p:ph idx="1"/>
          </p:nvPr>
        </p:nvSpPr>
        <p:spPr/>
        <p:txBody>
          <a:bodyPr>
            <a:normAutofit/>
          </a:bodyPr>
          <a:lstStyle/>
          <a:p>
            <a:r>
              <a:rPr lang="zh-TW" altLang="en-US" sz="2800" dirty="0"/>
              <a:t>一半以上的應用程式在開始進行創作前會先觸摸</a:t>
            </a:r>
            <a:r>
              <a:rPr lang="en-US" altLang="zh-TW" sz="2800" dirty="0"/>
              <a:t>2</a:t>
            </a:r>
            <a:r>
              <a:rPr lang="zh-TW" altLang="en-US" sz="2800" dirty="0"/>
              <a:t>個以上的螢幕圖示</a:t>
            </a:r>
            <a:r>
              <a:rPr lang="en-US" altLang="zh-TW" sz="2800" dirty="0"/>
              <a:t>(</a:t>
            </a:r>
            <a:r>
              <a:rPr lang="zh-TW" altLang="en-US" sz="2800" dirty="0"/>
              <a:t>可提供選擇項目的文字，如</a:t>
            </a:r>
            <a:r>
              <a:rPr lang="en-US" altLang="zh-TW" sz="2800" dirty="0"/>
              <a:t>:</a:t>
            </a:r>
            <a:r>
              <a:rPr lang="zh-TW" altLang="en-US" sz="2800" dirty="0"/>
              <a:t>目錄</a:t>
            </a:r>
            <a:r>
              <a:rPr lang="en-US" altLang="zh-TW" sz="2800" dirty="0"/>
              <a:t>)</a:t>
            </a:r>
            <a:endParaRPr lang="zh-TW" altLang="en-US" sz="2800" dirty="0"/>
          </a:p>
        </p:txBody>
      </p:sp>
      <p:pic>
        <p:nvPicPr>
          <p:cNvPr id="5" name="圖片 4">
            <a:extLst>
              <a:ext uri="{FF2B5EF4-FFF2-40B4-BE49-F238E27FC236}">
                <a16:creationId xmlns:a16="http://schemas.microsoft.com/office/drawing/2014/main" id="{BA28CB38-F969-4737-A61E-3D6C689DB0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90858" y="3428999"/>
            <a:ext cx="6815091" cy="3187015"/>
          </a:xfrm>
          <a:prstGeom prst="rect">
            <a:avLst/>
          </a:prstGeom>
        </p:spPr>
      </p:pic>
    </p:spTree>
    <p:extLst>
      <p:ext uri="{BB962C8B-B14F-4D97-AF65-F5344CB8AC3E}">
        <p14:creationId xmlns:p14="http://schemas.microsoft.com/office/powerpoint/2010/main" val="23802004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557369C-AD35-4CAE-8826-66EC56157CCB}"/>
              </a:ext>
            </a:extLst>
          </p:cNvPr>
          <p:cNvSpPr>
            <a:spLocks noGrp="1"/>
          </p:cNvSpPr>
          <p:nvPr>
            <p:ph type="title"/>
          </p:nvPr>
        </p:nvSpPr>
        <p:spPr>
          <a:xfrm>
            <a:off x="1251678" y="382385"/>
            <a:ext cx="10178322" cy="1492132"/>
          </a:xfrm>
        </p:spPr>
        <p:txBody>
          <a:bodyPr/>
          <a:lstStyle/>
          <a:p>
            <a:r>
              <a:rPr lang="en-US" altLang="zh-TW" dirty="0"/>
              <a:t>Results-</a:t>
            </a:r>
            <a:br>
              <a:rPr lang="en-US" altLang="zh-TW" dirty="0"/>
            </a:br>
            <a:r>
              <a:rPr lang="en-US" altLang="zh-TW" dirty="0"/>
              <a:t>Analysis of apps for children</a:t>
            </a:r>
            <a:endParaRPr lang="zh-TW" altLang="en-US" dirty="0"/>
          </a:p>
        </p:txBody>
      </p:sp>
      <p:sp>
        <p:nvSpPr>
          <p:cNvPr id="3" name="內容版面配置區 2">
            <a:extLst>
              <a:ext uri="{FF2B5EF4-FFF2-40B4-BE49-F238E27FC236}">
                <a16:creationId xmlns:a16="http://schemas.microsoft.com/office/drawing/2014/main" id="{F56BF7CC-8819-47EC-B987-04EF2DD6A5C3}"/>
              </a:ext>
            </a:extLst>
          </p:cNvPr>
          <p:cNvSpPr>
            <a:spLocks noGrp="1"/>
          </p:cNvSpPr>
          <p:nvPr>
            <p:ph idx="1"/>
          </p:nvPr>
        </p:nvSpPr>
        <p:spPr/>
        <p:txBody>
          <a:bodyPr>
            <a:normAutofit/>
          </a:bodyPr>
          <a:lstStyle/>
          <a:p>
            <a:r>
              <a:rPr lang="en-US" altLang="zh-TW" sz="2800" dirty="0"/>
              <a:t>85%</a:t>
            </a:r>
            <a:r>
              <a:rPr lang="zh-TW" altLang="en-US" sz="2800" dirty="0"/>
              <a:t>的應用程式使用者需要經過不止一個的畫面顯示才能使用，只有</a:t>
            </a:r>
            <a:r>
              <a:rPr lang="en-US" altLang="zh-TW" sz="2800" dirty="0"/>
              <a:t>5</a:t>
            </a:r>
            <a:r>
              <a:rPr lang="zh-TW" altLang="en-US" sz="2800" dirty="0"/>
              <a:t>個應用程式一開始就能使用；其中</a:t>
            </a:r>
            <a:r>
              <a:rPr lang="en-US" altLang="zh-TW" sz="2800" dirty="0"/>
              <a:t>2</a:t>
            </a:r>
            <a:r>
              <a:rPr lang="zh-TW" altLang="en-US" sz="2800" dirty="0"/>
              <a:t>個有幾秒鐘視覺或視聽介紹。</a:t>
            </a:r>
          </a:p>
        </p:txBody>
      </p:sp>
      <p:pic>
        <p:nvPicPr>
          <p:cNvPr id="5" name="圖片 4">
            <a:extLst>
              <a:ext uri="{FF2B5EF4-FFF2-40B4-BE49-F238E27FC236}">
                <a16:creationId xmlns:a16="http://schemas.microsoft.com/office/drawing/2014/main" id="{2F4E7922-6427-4FB0-9769-59F208C3A71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61360" y="3428999"/>
            <a:ext cx="6454140" cy="3247281"/>
          </a:xfrm>
          <a:prstGeom prst="rect">
            <a:avLst/>
          </a:prstGeom>
        </p:spPr>
      </p:pic>
    </p:spTree>
    <p:extLst>
      <p:ext uri="{BB962C8B-B14F-4D97-AF65-F5344CB8AC3E}">
        <p14:creationId xmlns:p14="http://schemas.microsoft.com/office/powerpoint/2010/main" val="27020148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557369C-AD35-4CAE-8826-66EC56157CCB}"/>
              </a:ext>
            </a:extLst>
          </p:cNvPr>
          <p:cNvSpPr>
            <a:spLocks noGrp="1"/>
          </p:cNvSpPr>
          <p:nvPr>
            <p:ph type="title"/>
          </p:nvPr>
        </p:nvSpPr>
        <p:spPr>
          <a:xfrm>
            <a:off x="1251678" y="382385"/>
            <a:ext cx="10178322" cy="1492132"/>
          </a:xfrm>
        </p:spPr>
        <p:txBody>
          <a:bodyPr/>
          <a:lstStyle/>
          <a:p>
            <a:r>
              <a:rPr lang="en-US" altLang="zh-TW" dirty="0"/>
              <a:t>Results-</a:t>
            </a:r>
            <a:br>
              <a:rPr lang="en-US" altLang="zh-TW" dirty="0"/>
            </a:br>
            <a:r>
              <a:rPr lang="en-US" altLang="zh-TW" dirty="0"/>
              <a:t>Analysis of apps for children</a:t>
            </a:r>
            <a:endParaRPr lang="zh-TW" altLang="en-US" dirty="0"/>
          </a:p>
        </p:txBody>
      </p:sp>
      <p:sp>
        <p:nvSpPr>
          <p:cNvPr id="3" name="內容版面配置區 2">
            <a:extLst>
              <a:ext uri="{FF2B5EF4-FFF2-40B4-BE49-F238E27FC236}">
                <a16:creationId xmlns:a16="http://schemas.microsoft.com/office/drawing/2014/main" id="{F56BF7CC-8819-47EC-B987-04EF2DD6A5C3}"/>
              </a:ext>
            </a:extLst>
          </p:cNvPr>
          <p:cNvSpPr>
            <a:spLocks noGrp="1"/>
          </p:cNvSpPr>
          <p:nvPr>
            <p:ph idx="1"/>
          </p:nvPr>
        </p:nvSpPr>
        <p:spPr/>
        <p:txBody>
          <a:bodyPr>
            <a:normAutofit/>
          </a:bodyPr>
          <a:lstStyle/>
          <a:p>
            <a:r>
              <a:rPr lang="zh-TW" altLang="en-US" sz="2800" dirty="0"/>
              <a:t>有</a:t>
            </a:r>
            <a:r>
              <a:rPr lang="en-US" altLang="zh-TW" sz="2800" dirty="0"/>
              <a:t>19</a:t>
            </a:r>
            <a:r>
              <a:rPr lang="zh-TW" altLang="en-US" sz="2800" dirty="0"/>
              <a:t>個應用程式在選擇顏色或是進行著色時需要使用輕彈</a:t>
            </a:r>
            <a:r>
              <a:rPr lang="en-US" altLang="zh-TW" sz="2800" dirty="0"/>
              <a:t>(flick)</a:t>
            </a:r>
            <a:r>
              <a:rPr lang="zh-TW" altLang="en-US" sz="2800" dirty="0"/>
              <a:t>手勢，對於</a:t>
            </a:r>
            <a:r>
              <a:rPr lang="en-US" altLang="zh-TW" sz="2800" dirty="0"/>
              <a:t>3</a:t>
            </a:r>
            <a:r>
              <a:rPr lang="zh-TW" altLang="en-US" sz="2800" dirty="0"/>
              <a:t>歲以下的孩童無法在學習之前成功使用其手勢。</a:t>
            </a:r>
          </a:p>
        </p:txBody>
      </p:sp>
      <p:pic>
        <p:nvPicPr>
          <p:cNvPr id="5" name="圖片 4">
            <a:extLst>
              <a:ext uri="{FF2B5EF4-FFF2-40B4-BE49-F238E27FC236}">
                <a16:creationId xmlns:a16="http://schemas.microsoft.com/office/drawing/2014/main" id="{30D922FC-94CB-43CC-A654-A0D277D8E2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90809" y="3429000"/>
            <a:ext cx="7278586" cy="3373374"/>
          </a:xfrm>
          <a:prstGeom prst="rect">
            <a:avLst/>
          </a:prstGeom>
        </p:spPr>
      </p:pic>
      <p:sp>
        <p:nvSpPr>
          <p:cNvPr id="6" name="矩形 5">
            <a:extLst>
              <a:ext uri="{FF2B5EF4-FFF2-40B4-BE49-F238E27FC236}">
                <a16:creationId xmlns:a16="http://schemas.microsoft.com/office/drawing/2014/main" id="{F90E8683-D75E-42C4-B8D0-BC02D15C5548}"/>
              </a:ext>
            </a:extLst>
          </p:cNvPr>
          <p:cNvSpPr/>
          <p:nvPr/>
        </p:nvSpPr>
        <p:spPr>
          <a:xfrm>
            <a:off x="2457450" y="5086350"/>
            <a:ext cx="6648450" cy="47625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7" name="矩形 6">
            <a:extLst>
              <a:ext uri="{FF2B5EF4-FFF2-40B4-BE49-F238E27FC236}">
                <a16:creationId xmlns:a16="http://schemas.microsoft.com/office/drawing/2014/main" id="{1B04EA8F-3C82-4264-8474-F2A33E7F4BC0}"/>
              </a:ext>
            </a:extLst>
          </p:cNvPr>
          <p:cNvSpPr/>
          <p:nvPr/>
        </p:nvSpPr>
        <p:spPr>
          <a:xfrm>
            <a:off x="2457450" y="5562600"/>
            <a:ext cx="6648450" cy="25908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37245778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557369C-AD35-4CAE-8826-66EC56157CCB}"/>
              </a:ext>
            </a:extLst>
          </p:cNvPr>
          <p:cNvSpPr>
            <a:spLocks noGrp="1"/>
          </p:cNvSpPr>
          <p:nvPr>
            <p:ph type="title"/>
          </p:nvPr>
        </p:nvSpPr>
        <p:spPr>
          <a:xfrm>
            <a:off x="1251678" y="382385"/>
            <a:ext cx="10178322" cy="1492132"/>
          </a:xfrm>
        </p:spPr>
        <p:txBody>
          <a:bodyPr/>
          <a:lstStyle/>
          <a:p>
            <a:r>
              <a:rPr lang="en-US" altLang="zh-TW" dirty="0"/>
              <a:t>Results-</a:t>
            </a:r>
            <a:br>
              <a:rPr lang="en-US" altLang="zh-TW" dirty="0"/>
            </a:br>
            <a:r>
              <a:rPr lang="en-US" altLang="zh-TW" dirty="0"/>
              <a:t>Analysis of apps for children</a:t>
            </a:r>
            <a:endParaRPr lang="zh-TW" altLang="en-US" dirty="0"/>
          </a:p>
        </p:txBody>
      </p:sp>
      <p:sp>
        <p:nvSpPr>
          <p:cNvPr id="3" name="內容版面配置區 2">
            <a:extLst>
              <a:ext uri="{FF2B5EF4-FFF2-40B4-BE49-F238E27FC236}">
                <a16:creationId xmlns:a16="http://schemas.microsoft.com/office/drawing/2014/main" id="{F56BF7CC-8819-47EC-B987-04EF2DD6A5C3}"/>
              </a:ext>
            </a:extLst>
          </p:cNvPr>
          <p:cNvSpPr>
            <a:spLocks noGrp="1"/>
          </p:cNvSpPr>
          <p:nvPr>
            <p:ph idx="1"/>
          </p:nvPr>
        </p:nvSpPr>
        <p:spPr/>
        <p:txBody>
          <a:bodyPr>
            <a:normAutofit/>
          </a:bodyPr>
          <a:lstStyle/>
          <a:p>
            <a:r>
              <a:rPr lang="zh-TW" altLang="en-US" sz="2800" dirty="0"/>
              <a:t>應用程式的工具大多位於螢幕下方。</a:t>
            </a:r>
          </a:p>
        </p:txBody>
      </p:sp>
      <p:pic>
        <p:nvPicPr>
          <p:cNvPr id="5" name="圖片 4">
            <a:extLst>
              <a:ext uri="{FF2B5EF4-FFF2-40B4-BE49-F238E27FC236}">
                <a16:creationId xmlns:a16="http://schemas.microsoft.com/office/drawing/2014/main" id="{F449FA72-C598-474D-88EA-1D4B5003192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98478" y="2792730"/>
            <a:ext cx="7131321" cy="4057990"/>
          </a:xfrm>
          <a:prstGeom prst="rect">
            <a:avLst/>
          </a:prstGeom>
        </p:spPr>
      </p:pic>
      <p:sp>
        <p:nvSpPr>
          <p:cNvPr id="6" name="矩形 5">
            <a:extLst>
              <a:ext uri="{FF2B5EF4-FFF2-40B4-BE49-F238E27FC236}">
                <a16:creationId xmlns:a16="http://schemas.microsoft.com/office/drawing/2014/main" id="{EE683216-D494-4A4C-86D9-4269A62FA896}"/>
              </a:ext>
            </a:extLst>
          </p:cNvPr>
          <p:cNvSpPr/>
          <p:nvPr/>
        </p:nvSpPr>
        <p:spPr>
          <a:xfrm>
            <a:off x="2895600" y="6400800"/>
            <a:ext cx="6597922" cy="228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41202322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557369C-AD35-4CAE-8826-66EC56157CCB}"/>
              </a:ext>
            </a:extLst>
          </p:cNvPr>
          <p:cNvSpPr>
            <a:spLocks noGrp="1"/>
          </p:cNvSpPr>
          <p:nvPr>
            <p:ph type="title"/>
          </p:nvPr>
        </p:nvSpPr>
        <p:spPr>
          <a:xfrm>
            <a:off x="1251678" y="382385"/>
            <a:ext cx="10178322" cy="1492132"/>
          </a:xfrm>
        </p:spPr>
        <p:txBody>
          <a:bodyPr/>
          <a:lstStyle/>
          <a:p>
            <a:r>
              <a:rPr lang="en-US" altLang="zh-TW" dirty="0"/>
              <a:t>Results-</a:t>
            </a:r>
            <a:br>
              <a:rPr lang="en-US" altLang="zh-TW" dirty="0"/>
            </a:br>
            <a:r>
              <a:rPr lang="en-US" altLang="zh-TW" dirty="0"/>
              <a:t>Analysis of apps for children</a:t>
            </a:r>
            <a:endParaRPr lang="zh-TW" altLang="en-US" dirty="0"/>
          </a:p>
        </p:txBody>
      </p:sp>
      <p:sp>
        <p:nvSpPr>
          <p:cNvPr id="3" name="內容版面配置區 2">
            <a:extLst>
              <a:ext uri="{FF2B5EF4-FFF2-40B4-BE49-F238E27FC236}">
                <a16:creationId xmlns:a16="http://schemas.microsoft.com/office/drawing/2014/main" id="{F56BF7CC-8819-47EC-B987-04EF2DD6A5C3}"/>
              </a:ext>
            </a:extLst>
          </p:cNvPr>
          <p:cNvSpPr>
            <a:spLocks noGrp="1"/>
          </p:cNvSpPr>
          <p:nvPr>
            <p:ph idx="1"/>
          </p:nvPr>
        </p:nvSpPr>
        <p:spPr>
          <a:xfrm>
            <a:off x="1251678" y="2057400"/>
            <a:ext cx="3971832" cy="4800600"/>
          </a:xfrm>
        </p:spPr>
        <p:txBody>
          <a:bodyPr>
            <a:normAutofit/>
          </a:bodyPr>
          <a:lstStyle/>
          <a:p>
            <a:r>
              <a:rPr lang="zh-TW" altLang="en-US" sz="2800" dirty="0"/>
              <a:t>表為最常見的工具總類</a:t>
            </a:r>
            <a:endParaRPr lang="en-US" altLang="zh-TW" sz="2800" dirty="0"/>
          </a:p>
          <a:p>
            <a:r>
              <a:rPr lang="zh-TW" altLang="en-US" sz="2800" dirty="0"/>
              <a:t>設計者認為</a:t>
            </a:r>
            <a:r>
              <a:rPr lang="en-US" altLang="zh-TW" sz="2800" dirty="0"/>
              <a:t>3</a:t>
            </a:r>
            <a:r>
              <a:rPr lang="zh-TW" altLang="en-US" sz="2800" dirty="0"/>
              <a:t>歲以下的兒童能了解其圖示。</a:t>
            </a:r>
            <a:endParaRPr lang="en-US" altLang="zh-TW" sz="2800" dirty="0"/>
          </a:p>
          <a:p>
            <a:r>
              <a:rPr lang="zh-TW" altLang="en-US" sz="2800" dirty="0"/>
              <a:t>違反了互動式設計中最重要的原則</a:t>
            </a:r>
            <a:r>
              <a:rPr lang="en-US" altLang="zh-TW" sz="2800" dirty="0"/>
              <a:t>:</a:t>
            </a:r>
            <a:r>
              <a:rPr lang="zh-TW" altLang="en-US" sz="2800" dirty="0"/>
              <a:t>熟悉用戶的心理模型設計應用程式的功能（</a:t>
            </a:r>
            <a:r>
              <a:rPr lang="en-US" altLang="zh-TW" sz="2800" dirty="0" err="1"/>
              <a:t>Luquet</a:t>
            </a:r>
            <a:r>
              <a:rPr lang="en-US" altLang="zh-TW" sz="2800" dirty="0"/>
              <a:t>, 1927,</a:t>
            </a:r>
            <a:r>
              <a:rPr lang="zh-TW" altLang="en-US" sz="2800" dirty="0"/>
              <a:t> </a:t>
            </a:r>
            <a:r>
              <a:rPr lang="en-US" altLang="zh-TW" sz="2800" dirty="0"/>
              <a:t>Norman,</a:t>
            </a:r>
            <a:r>
              <a:rPr lang="zh-TW" altLang="en-US" sz="2800" dirty="0"/>
              <a:t> </a:t>
            </a:r>
            <a:r>
              <a:rPr lang="en-US" altLang="zh-TW" sz="2800" dirty="0"/>
              <a:t>1990,</a:t>
            </a:r>
            <a:r>
              <a:rPr lang="zh-TW" altLang="en-US" sz="2800" dirty="0"/>
              <a:t> </a:t>
            </a:r>
            <a:r>
              <a:rPr lang="en-US" altLang="zh-TW" sz="2800" dirty="0" err="1"/>
              <a:t>Grané</a:t>
            </a:r>
            <a:r>
              <a:rPr lang="en-US" altLang="zh-TW" sz="2800" dirty="0"/>
              <a:t>&amp;</a:t>
            </a:r>
            <a:r>
              <a:rPr lang="zh-TW" altLang="en-US" sz="2800" dirty="0"/>
              <a:t> </a:t>
            </a:r>
            <a:r>
              <a:rPr lang="en-US" altLang="zh-TW" sz="2800" dirty="0"/>
              <a:t>Crescenzi, 2016</a:t>
            </a:r>
            <a:r>
              <a:rPr lang="zh-TW" altLang="en-US" sz="2800" dirty="0"/>
              <a:t>）</a:t>
            </a:r>
          </a:p>
        </p:txBody>
      </p:sp>
      <p:pic>
        <p:nvPicPr>
          <p:cNvPr id="5" name="圖片 4">
            <a:extLst>
              <a:ext uri="{FF2B5EF4-FFF2-40B4-BE49-F238E27FC236}">
                <a16:creationId xmlns:a16="http://schemas.microsoft.com/office/drawing/2014/main" id="{B8F52C84-2B56-4EF9-B4D7-57FAD89A9A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23510" y="2533651"/>
            <a:ext cx="6723944" cy="3593590"/>
          </a:xfrm>
          <a:prstGeom prst="rect">
            <a:avLst/>
          </a:prstGeom>
        </p:spPr>
      </p:pic>
    </p:spTree>
    <p:extLst>
      <p:ext uri="{BB962C8B-B14F-4D97-AF65-F5344CB8AC3E}">
        <p14:creationId xmlns:p14="http://schemas.microsoft.com/office/powerpoint/2010/main" val="9043283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557369C-AD35-4CAE-8826-66EC56157CCB}"/>
              </a:ext>
            </a:extLst>
          </p:cNvPr>
          <p:cNvSpPr>
            <a:spLocks noGrp="1"/>
          </p:cNvSpPr>
          <p:nvPr>
            <p:ph type="title"/>
          </p:nvPr>
        </p:nvSpPr>
        <p:spPr/>
        <p:txBody>
          <a:bodyPr/>
          <a:lstStyle/>
          <a:p>
            <a:r>
              <a:rPr lang="en-US" altLang="zh-TW" dirty="0"/>
              <a:t>Discussion</a:t>
            </a:r>
            <a:endParaRPr lang="zh-TW" altLang="en-US" dirty="0"/>
          </a:p>
        </p:txBody>
      </p:sp>
      <p:sp>
        <p:nvSpPr>
          <p:cNvPr id="3" name="內容版面配置區 2">
            <a:extLst>
              <a:ext uri="{FF2B5EF4-FFF2-40B4-BE49-F238E27FC236}">
                <a16:creationId xmlns:a16="http://schemas.microsoft.com/office/drawing/2014/main" id="{F56BF7CC-8819-47EC-B987-04EF2DD6A5C3}"/>
              </a:ext>
            </a:extLst>
          </p:cNvPr>
          <p:cNvSpPr>
            <a:spLocks noGrp="1"/>
          </p:cNvSpPr>
          <p:nvPr>
            <p:ph idx="1"/>
          </p:nvPr>
        </p:nvSpPr>
        <p:spPr/>
        <p:txBody>
          <a:bodyPr>
            <a:normAutofit/>
          </a:bodyPr>
          <a:lstStyle/>
          <a:p>
            <a:r>
              <a:rPr lang="zh-TW" altLang="en-US" sz="2800" dirty="0"/>
              <a:t>參與實驗的</a:t>
            </a:r>
            <a:r>
              <a:rPr lang="en-US" altLang="zh-TW" sz="2800" dirty="0"/>
              <a:t>21</a:t>
            </a:r>
            <a:r>
              <a:rPr lang="zh-TW" altLang="en-US" sz="2800" dirty="0"/>
              <a:t>名兒童大部分透過用他們的食指觸碰螢幕中央區域進行互動</a:t>
            </a:r>
            <a:r>
              <a:rPr lang="en-US" altLang="zh-TW" sz="2800" dirty="0"/>
              <a:t>(RQ1)</a:t>
            </a:r>
            <a:r>
              <a:rPr lang="zh-TW" altLang="en-US" sz="2800" dirty="0"/>
              <a:t>，但仍有少數使用拇指、中指或是雙手。</a:t>
            </a:r>
            <a:endParaRPr lang="en-US" altLang="zh-TW" sz="2800" dirty="0"/>
          </a:p>
          <a:p>
            <a:r>
              <a:rPr lang="zh-TW" altLang="en-US" sz="2800" dirty="0"/>
              <a:t>建議在設計應用程式時，可以增加多點觸控功能。</a:t>
            </a:r>
            <a:endParaRPr lang="en-US" altLang="zh-TW" sz="2800" dirty="0"/>
          </a:p>
          <a:p>
            <a:r>
              <a:rPr lang="zh-TW" altLang="en-US" sz="2800" dirty="0"/>
              <a:t>並非與</a:t>
            </a:r>
            <a:r>
              <a:rPr lang="en-US" altLang="zh-TW" sz="2800" dirty="0" err="1"/>
              <a:t>Vatavu</a:t>
            </a:r>
            <a:r>
              <a:rPr lang="zh-TW" altLang="en-US" sz="2800" dirty="0"/>
              <a:t>和其他研究人員的建議相矛盾（</a:t>
            </a:r>
            <a:r>
              <a:rPr lang="en-US" altLang="zh-TW" sz="2800" dirty="0"/>
              <a:t>2015</a:t>
            </a:r>
            <a:r>
              <a:rPr lang="zh-TW" altLang="en-US" sz="2800" dirty="0"/>
              <a:t>年）避免多點觸摸要求</a:t>
            </a:r>
            <a:r>
              <a:rPr lang="en-US" altLang="zh-TW" sz="2800" dirty="0"/>
              <a:t>(</a:t>
            </a:r>
            <a:r>
              <a:rPr lang="zh-TW" altLang="en-US" sz="2800" dirty="0"/>
              <a:t>如拖放等多點觸摸</a:t>
            </a:r>
            <a:r>
              <a:rPr lang="en-US" altLang="zh-TW" sz="2800" dirty="0"/>
              <a:t>)</a:t>
            </a:r>
            <a:r>
              <a:rPr lang="zh-TW" altLang="en-US" sz="2800" dirty="0"/>
              <a:t>，而是增加識別手勢的辨識度以及簡化設計需要。</a:t>
            </a:r>
            <a:endParaRPr lang="en-US" altLang="zh-TW" sz="2800" dirty="0"/>
          </a:p>
          <a:p>
            <a:endParaRPr lang="zh-TW" altLang="en-US" sz="2800" dirty="0"/>
          </a:p>
        </p:txBody>
      </p:sp>
    </p:spTree>
    <p:extLst>
      <p:ext uri="{BB962C8B-B14F-4D97-AF65-F5344CB8AC3E}">
        <p14:creationId xmlns:p14="http://schemas.microsoft.com/office/powerpoint/2010/main" val="16085819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557369C-AD35-4CAE-8826-66EC56157CCB}"/>
              </a:ext>
            </a:extLst>
          </p:cNvPr>
          <p:cNvSpPr>
            <a:spLocks noGrp="1"/>
          </p:cNvSpPr>
          <p:nvPr>
            <p:ph type="title"/>
          </p:nvPr>
        </p:nvSpPr>
        <p:spPr/>
        <p:txBody>
          <a:bodyPr/>
          <a:lstStyle/>
          <a:p>
            <a:r>
              <a:rPr lang="en-US" altLang="zh-TW" dirty="0"/>
              <a:t>Discussion</a:t>
            </a:r>
            <a:endParaRPr lang="zh-TW" altLang="en-US" dirty="0"/>
          </a:p>
        </p:txBody>
      </p:sp>
      <p:sp>
        <p:nvSpPr>
          <p:cNvPr id="3" name="內容版面配置區 2">
            <a:extLst>
              <a:ext uri="{FF2B5EF4-FFF2-40B4-BE49-F238E27FC236}">
                <a16:creationId xmlns:a16="http://schemas.microsoft.com/office/drawing/2014/main" id="{F56BF7CC-8819-47EC-B987-04EF2DD6A5C3}"/>
              </a:ext>
            </a:extLst>
          </p:cNvPr>
          <p:cNvSpPr>
            <a:spLocks noGrp="1"/>
          </p:cNvSpPr>
          <p:nvPr>
            <p:ph idx="1"/>
          </p:nvPr>
        </p:nvSpPr>
        <p:spPr/>
        <p:txBody>
          <a:bodyPr>
            <a:normAutofit/>
          </a:bodyPr>
          <a:lstStyle/>
          <a:p>
            <a:r>
              <a:rPr lang="en-US" altLang="zh-TW" sz="2800" dirty="0"/>
              <a:t>14-33</a:t>
            </a:r>
            <a:r>
              <a:rPr lang="zh-TW" altLang="en-US" sz="2800" dirty="0"/>
              <a:t>個月大的孩童似乎可以根據應用程序的內容以調整他們的手勢（</a:t>
            </a:r>
            <a:r>
              <a:rPr lang="en-US" altLang="zh-TW" sz="2800" dirty="0"/>
              <a:t>RQ3</a:t>
            </a:r>
            <a:r>
              <a:rPr lang="zh-TW" altLang="en-US" sz="2800" dirty="0"/>
              <a:t>）。</a:t>
            </a:r>
            <a:endParaRPr lang="en-US" altLang="zh-TW" sz="2800" dirty="0"/>
          </a:p>
          <a:p>
            <a:r>
              <a:rPr lang="zh-TW" altLang="en-US" sz="2800" dirty="0"/>
              <a:t>與先前的研究不同，在自發性的互動情況看到較少的手勢</a:t>
            </a:r>
            <a:r>
              <a:rPr lang="en-US" altLang="zh-TW" sz="2800" dirty="0"/>
              <a:t>(</a:t>
            </a:r>
            <a:r>
              <a:rPr lang="zh-TW" altLang="en-US" sz="2800" dirty="0"/>
              <a:t>僅看到</a:t>
            </a:r>
            <a:r>
              <a:rPr lang="en-US" altLang="zh-TW" sz="2800" dirty="0"/>
              <a:t>tap, press, stroke)</a:t>
            </a:r>
            <a:r>
              <a:rPr lang="zh-TW" altLang="en-US" sz="2800" dirty="0"/>
              <a:t>。</a:t>
            </a:r>
            <a:endParaRPr lang="en-US" altLang="zh-TW" sz="2800" dirty="0"/>
          </a:p>
          <a:p>
            <a:r>
              <a:rPr lang="zh-TW" altLang="en-US" sz="2800" dirty="0"/>
              <a:t>可能因為本研究中沒有指令或範例，所以手勢不受到其影響。</a:t>
            </a:r>
          </a:p>
        </p:txBody>
      </p:sp>
    </p:spTree>
    <p:extLst>
      <p:ext uri="{BB962C8B-B14F-4D97-AF65-F5344CB8AC3E}">
        <p14:creationId xmlns:p14="http://schemas.microsoft.com/office/powerpoint/2010/main" val="38275732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557369C-AD35-4CAE-8826-66EC56157CCB}"/>
              </a:ext>
            </a:extLst>
          </p:cNvPr>
          <p:cNvSpPr>
            <a:spLocks noGrp="1"/>
          </p:cNvSpPr>
          <p:nvPr>
            <p:ph type="title"/>
          </p:nvPr>
        </p:nvSpPr>
        <p:spPr/>
        <p:txBody>
          <a:bodyPr/>
          <a:lstStyle/>
          <a:p>
            <a:r>
              <a:rPr lang="en-US" altLang="zh-TW" dirty="0"/>
              <a:t>Discussion</a:t>
            </a:r>
            <a:endParaRPr lang="zh-TW" altLang="en-US" dirty="0"/>
          </a:p>
        </p:txBody>
      </p:sp>
      <p:sp>
        <p:nvSpPr>
          <p:cNvPr id="3" name="內容版面配置區 2">
            <a:extLst>
              <a:ext uri="{FF2B5EF4-FFF2-40B4-BE49-F238E27FC236}">
                <a16:creationId xmlns:a16="http://schemas.microsoft.com/office/drawing/2014/main" id="{F56BF7CC-8819-47EC-B987-04EF2DD6A5C3}"/>
              </a:ext>
            </a:extLst>
          </p:cNvPr>
          <p:cNvSpPr>
            <a:spLocks noGrp="1"/>
          </p:cNvSpPr>
          <p:nvPr>
            <p:ph idx="1"/>
          </p:nvPr>
        </p:nvSpPr>
        <p:spPr>
          <a:xfrm>
            <a:off x="1251678" y="2286001"/>
            <a:ext cx="10178322" cy="4189614"/>
          </a:xfrm>
        </p:spPr>
        <p:txBody>
          <a:bodyPr>
            <a:normAutofit lnSpcReduction="10000"/>
          </a:bodyPr>
          <a:lstStyle/>
          <a:p>
            <a:r>
              <a:rPr lang="zh-TW" altLang="en-US" sz="2800" dirty="0"/>
              <a:t>在實驗中觀察到受測者的行為和姿勢並不一致，而是與兒童的年齡（</a:t>
            </a:r>
            <a:r>
              <a:rPr lang="en-US" altLang="zh-TW" sz="2800" dirty="0"/>
              <a:t>RQ2</a:t>
            </a:r>
            <a:r>
              <a:rPr lang="zh-TW" altLang="en-US" sz="2800" dirty="0"/>
              <a:t>）相關，這與先前的研究一致（</a:t>
            </a:r>
            <a:r>
              <a:rPr lang="en-US" altLang="zh-TW" sz="2800" dirty="0"/>
              <a:t>Marsh</a:t>
            </a:r>
            <a:r>
              <a:rPr lang="zh-TW" altLang="en-US" sz="2800" dirty="0"/>
              <a:t> </a:t>
            </a:r>
            <a:r>
              <a:rPr lang="en-US" altLang="zh-TW" sz="2800" dirty="0"/>
              <a:t>et</a:t>
            </a:r>
            <a:r>
              <a:rPr lang="zh-TW" altLang="en-US" sz="2800" dirty="0"/>
              <a:t> </a:t>
            </a:r>
            <a:r>
              <a:rPr lang="en-US" altLang="zh-TW" sz="2800" dirty="0"/>
              <a:t>al,</a:t>
            </a:r>
            <a:r>
              <a:rPr lang="zh-TW" altLang="en-US" sz="2800" dirty="0"/>
              <a:t> </a:t>
            </a:r>
            <a:r>
              <a:rPr lang="en-US" altLang="zh-TW" sz="2800" dirty="0"/>
              <a:t>2015,</a:t>
            </a:r>
            <a:r>
              <a:rPr lang="zh-TW" altLang="en-US" sz="2800" dirty="0"/>
              <a:t> </a:t>
            </a:r>
            <a:r>
              <a:rPr lang="en-US" altLang="zh-TW" sz="2800" dirty="0" err="1"/>
              <a:t>Cristia</a:t>
            </a:r>
            <a:r>
              <a:rPr lang="en-US" altLang="zh-TW" sz="2800" dirty="0"/>
              <a:t>&amp;</a:t>
            </a:r>
            <a:r>
              <a:rPr lang="zh-TW" altLang="en-US" sz="2800" dirty="0"/>
              <a:t> </a:t>
            </a:r>
            <a:r>
              <a:rPr lang="en-US" altLang="zh-TW" sz="2800" dirty="0" err="1"/>
              <a:t>Seidl</a:t>
            </a:r>
            <a:r>
              <a:rPr lang="en-US" altLang="zh-TW" sz="2800" dirty="0"/>
              <a:t>,</a:t>
            </a:r>
            <a:r>
              <a:rPr lang="zh-TW" altLang="en-US" sz="2800" dirty="0"/>
              <a:t> </a:t>
            </a:r>
            <a:r>
              <a:rPr lang="en-US" altLang="zh-TW" sz="2800" dirty="0"/>
              <a:t>2015 ; </a:t>
            </a:r>
            <a:r>
              <a:rPr lang="en-US" altLang="zh-TW" sz="2800" dirty="0" err="1"/>
              <a:t>Vatavu</a:t>
            </a:r>
            <a:r>
              <a:rPr lang="en-US" altLang="zh-TW" sz="2800" dirty="0"/>
              <a:t>,</a:t>
            </a:r>
            <a:r>
              <a:rPr lang="zh-TW" altLang="en-US" sz="2800" dirty="0"/>
              <a:t> </a:t>
            </a:r>
            <a:r>
              <a:rPr lang="en-US" altLang="zh-TW" sz="2800" dirty="0" err="1"/>
              <a:t>Cramariuc</a:t>
            </a:r>
            <a:r>
              <a:rPr lang="en-US" altLang="zh-TW" sz="2800" dirty="0"/>
              <a:t>&amp;</a:t>
            </a:r>
            <a:r>
              <a:rPr lang="zh-TW" altLang="en-US" sz="2800" dirty="0"/>
              <a:t> </a:t>
            </a:r>
            <a:r>
              <a:rPr lang="en-US" altLang="zh-TW" sz="2800" dirty="0" err="1"/>
              <a:t>Schipor</a:t>
            </a:r>
            <a:r>
              <a:rPr lang="en-US" altLang="zh-TW" sz="2800" dirty="0"/>
              <a:t>,</a:t>
            </a:r>
            <a:r>
              <a:rPr lang="zh-TW" altLang="en-US" sz="2800" dirty="0"/>
              <a:t>  </a:t>
            </a:r>
            <a:r>
              <a:rPr lang="en-US" altLang="zh-TW" sz="2800" dirty="0"/>
              <a:t>2015</a:t>
            </a:r>
            <a:r>
              <a:rPr lang="zh-TW" altLang="en-US" sz="2800" dirty="0"/>
              <a:t> </a:t>
            </a:r>
            <a:r>
              <a:rPr lang="en-US" altLang="zh-TW" sz="2800" dirty="0"/>
              <a:t>; Abdul-Aziz,</a:t>
            </a:r>
            <a:r>
              <a:rPr lang="zh-TW" altLang="en-US" sz="2800" dirty="0"/>
              <a:t> </a:t>
            </a:r>
            <a:r>
              <a:rPr lang="en-US" altLang="zh-TW" sz="2800" dirty="0"/>
              <a:t>2013</a:t>
            </a:r>
            <a:r>
              <a:rPr lang="zh-TW" altLang="en-US" sz="2800" dirty="0"/>
              <a:t>）。</a:t>
            </a:r>
            <a:endParaRPr lang="en-US" altLang="zh-TW" sz="2800" dirty="0"/>
          </a:p>
          <a:p>
            <a:r>
              <a:rPr lang="zh-TW" altLang="en-US" sz="2800" dirty="0"/>
              <a:t>在</a:t>
            </a:r>
            <a:r>
              <a:rPr lang="en-US" altLang="zh-TW" sz="2800" dirty="0"/>
              <a:t>24</a:t>
            </a:r>
            <a:r>
              <a:rPr lang="zh-TW" altLang="en-US" sz="2800" dirty="0"/>
              <a:t>個月以上的孩童開始有使用調色盤或其他工具（</a:t>
            </a:r>
            <a:r>
              <a:rPr lang="en-US" altLang="zh-TW" sz="2800" dirty="0"/>
              <a:t>RQ4</a:t>
            </a:r>
            <a:r>
              <a:rPr lang="zh-TW" altLang="en-US" sz="2800" dirty="0"/>
              <a:t>）的行為，與</a:t>
            </a:r>
            <a:r>
              <a:rPr lang="en-US" altLang="zh-TW" sz="2800" dirty="0"/>
              <a:t>Abdul-Aziz</a:t>
            </a:r>
            <a:r>
              <a:rPr lang="zh-TW" altLang="en-US" sz="2800" dirty="0"/>
              <a:t>（</a:t>
            </a:r>
            <a:r>
              <a:rPr lang="en-US" altLang="zh-TW" sz="2800" dirty="0"/>
              <a:t>2013</a:t>
            </a:r>
            <a:r>
              <a:rPr lang="zh-TW" altLang="en-US" sz="2800" dirty="0"/>
              <a:t>）的結果一致。</a:t>
            </a:r>
            <a:endParaRPr lang="en-US" altLang="zh-TW" sz="2800" dirty="0"/>
          </a:p>
          <a:p>
            <a:r>
              <a:rPr lang="zh-TW" altLang="en-US" sz="2800" dirty="0"/>
              <a:t>結果分析發現應用程式設計者對於兒童的心理模型缺乏了解</a:t>
            </a:r>
            <a:r>
              <a:rPr lang="en-US" altLang="zh-TW" sz="2800" dirty="0"/>
              <a:t>(RQ5</a:t>
            </a:r>
            <a:r>
              <a:rPr lang="zh-TW" altLang="en-US" sz="2800" dirty="0"/>
              <a:t>），這與先前關於兒童和行動障礙成人使用觸摸屏的研究結論一致（</a:t>
            </a:r>
            <a:r>
              <a:rPr lang="en-US" altLang="zh-TW" sz="2800" dirty="0"/>
              <a:t>Anthony et</a:t>
            </a:r>
            <a:r>
              <a:rPr lang="zh-TW" altLang="en-US" sz="2800" dirty="0"/>
              <a:t> </a:t>
            </a:r>
            <a:r>
              <a:rPr lang="en-US" altLang="zh-TW" sz="2800" dirty="0"/>
              <a:t>al,</a:t>
            </a:r>
            <a:r>
              <a:rPr lang="zh-TW" altLang="en-US" sz="2800" dirty="0"/>
              <a:t>  </a:t>
            </a:r>
            <a:r>
              <a:rPr lang="en-US" altLang="zh-TW" sz="2800" dirty="0"/>
              <a:t>2013</a:t>
            </a:r>
            <a:r>
              <a:rPr lang="zh-TW" altLang="en-US" sz="2800" dirty="0"/>
              <a:t>）。</a:t>
            </a:r>
          </a:p>
        </p:txBody>
      </p:sp>
    </p:spTree>
    <p:extLst>
      <p:ext uri="{BB962C8B-B14F-4D97-AF65-F5344CB8AC3E}">
        <p14:creationId xmlns:p14="http://schemas.microsoft.com/office/powerpoint/2010/main" val="3224387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B99F874-2E32-4B05-B72F-20068D46C558}"/>
              </a:ext>
            </a:extLst>
          </p:cNvPr>
          <p:cNvSpPr>
            <a:spLocks noGrp="1"/>
          </p:cNvSpPr>
          <p:nvPr>
            <p:ph type="title"/>
          </p:nvPr>
        </p:nvSpPr>
        <p:spPr/>
        <p:txBody>
          <a:bodyPr/>
          <a:lstStyle/>
          <a:p>
            <a:r>
              <a:rPr lang="en-US" altLang="zh-TW" dirty="0"/>
              <a:t>Introduction</a:t>
            </a:r>
            <a:endParaRPr lang="zh-TW" altLang="en-US" dirty="0"/>
          </a:p>
        </p:txBody>
      </p:sp>
      <p:sp>
        <p:nvSpPr>
          <p:cNvPr id="3" name="內容版面配置區 2">
            <a:extLst>
              <a:ext uri="{FF2B5EF4-FFF2-40B4-BE49-F238E27FC236}">
                <a16:creationId xmlns:a16="http://schemas.microsoft.com/office/drawing/2014/main" id="{E01C847F-2BDF-41A4-AA45-C25D67AFF01B}"/>
              </a:ext>
            </a:extLst>
          </p:cNvPr>
          <p:cNvSpPr>
            <a:spLocks noGrp="1"/>
          </p:cNvSpPr>
          <p:nvPr>
            <p:ph idx="1"/>
          </p:nvPr>
        </p:nvSpPr>
        <p:spPr/>
        <p:txBody>
          <a:bodyPr>
            <a:noAutofit/>
          </a:bodyPr>
          <a:lstStyle/>
          <a:p>
            <a:r>
              <a:rPr lang="zh-TW" altLang="en-US" sz="2800" dirty="0"/>
              <a:t>在兒童與電腦互動的領域中，互動式設計的研究通常採用產品分析與研究用戶與產品的互動情況的研究方法。</a:t>
            </a:r>
            <a:endParaRPr lang="en-US" altLang="zh-TW" sz="2800" dirty="0"/>
          </a:p>
          <a:p>
            <a:r>
              <a:rPr lang="zh-TW" altLang="en-US" sz="2800" dirty="0"/>
              <a:t>產品分析</a:t>
            </a:r>
            <a:r>
              <a:rPr lang="en-US" altLang="zh-TW" sz="2800" dirty="0"/>
              <a:t>(</a:t>
            </a:r>
            <a:r>
              <a:rPr lang="zh-TW" altLang="en-US" sz="2800" dirty="0"/>
              <a:t>基於設計原則</a:t>
            </a:r>
            <a:r>
              <a:rPr lang="en-US" altLang="zh-TW" sz="2800" dirty="0"/>
              <a:t>):</a:t>
            </a:r>
            <a:r>
              <a:rPr lang="zh-TW" altLang="en-US" sz="2800" dirty="0"/>
              <a:t>以</a:t>
            </a:r>
            <a:r>
              <a:rPr lang="en-US" altLang="zh-TW" sz="2800" dirty="0"/>
              <a:t>Nielsen</a:t>
            </a:r>
            <a:r>
              <a:rPr lang="zh-TW" altLang="en-US" sz="2800" dirty="0"/>
              <a:t>和</a:t>
            </a:r>
            <a:r>
              <a:rPr lang="en-US" altLang="zh-TW" sz="2800" dirty="0" err="1"/>
              <a:t>Molich</a:t>
            </a:r>
            <a:r>
              <a:rPr lang="zh-TW" altLang="en-US" sz="2800" dirty="0"/>
              <a:t>（</a:t>
            </a:r>
            <a:r>
              <a:rPr lang="en-US" altLang="zh-TW" sz="2800" dirty="0"/>
              <a:t>1990</a:t>
            </a:r>
            <a:r>
              <a:rPr lang="zh-TW" altLang="en-US" sz="2800" dirty="0"/>
              <a:t>）的啟發式方法為基礎，其模型以數字來評估各種互動式行為。</a:t>
            </a:r>
            <a:endParaRPr lang="en-US" altLang="zh-TW" sz="2800" dirty="0"/>
          </a:p>
          <a:p>
            <a:r>
              <a:rPr lang="zh-TW" altLang="en-US" sz="2800" dirty="0"/>
              <a:t>研究用戶與產品的互動情況</a:t>
            </a:r>
            <a:r>
              <a:rPr lang="en-US" altLang="zh-TW" sz="2800" dirty="0"/>
              <a:t>(</a:t>
            </a:r>
            <a:r>
              <a:rPr lang="zh-TW" altLang="en-US" sz="2800" dirty="0"/>
              <a:t>以用戶為主</a:t>
            </a:r>
            <a:r>
              <a:rPr lang="en-US" altLang="zh-TW" sz="2800" dirty="0"/>
              <a:t>):</a:t>
            </a:r>
            <a:r>
              <a:rPr lang="zh-TW" altLang="en-US" sz="2800" dirty="0"/>
              <a:t>在兒童與電子設備、遊戲和應用程式的互動情況中研究</a:t>
            </a:r>
            <a:r>
              <a:rPr lang="en-US" altLang="zh-TW" sz="2800" dirty="0"/>
              <a:t>2</a:t>
            </a:r>
            <a:r>
              <a:rPr lang="zh-TW" altLang="en-US" sz="2800" dirty="0"/>
              <a:t>歲兒的使用手勢</a:t>
            </a:r>
            <a:r>
              <a:rPr lang="en-US" altLang="zh-TW" sz="2800" dirty="0"/>
              <a:t>(Abdul-Aziz, 2013)</a:t>
            </a:r>
            <a:r>
              <a:rPr lang="zh-TW" altLang="en-US" sz="2800" dirty="0"/>
              <a:t>，互動過程包括了兒童學習與發展</a:t>
            </a:r>
            <a:r>
              <a:rPr lang="en-US" altLang="zh-TW" sz="2800" dirty="0"/>
              <a:t>(</a:t>
            </a:r>
            <a:r>
              <a:rPr lang="en-US" altLang="zh-TW" sz="2800" dirty="0" err="1"/>
              <a:t>Kirkorian</a:t>
            </a:r>
            <a:r>
              <a:rPr lang="en-US" altLang="zh-TW" sz="2800" dirty="0"/>
              <a:t> and </a:t>
            </a:r>
            <a:r>
              <a:rPr lang="en-US" altLang="zh-TW" sz="2800" dirty="0" err="1"/>
              <a:t>Pempek</a:t>
            </a:r>
            <a:r>
              <a:rPr lang="en-US" altLang="zh-TW" sz="2800" dirty="0"/>
              <a:t>, 2013)</a:t>
            </a:r>
            <a:r>
              <a:rPr lang="zh-TW" altLang="en-US" sz="2800" dirty="0"/>
              <a:t>，以及感知與理解能力</a:t>
            </a:r>
            <a:r>
              <a:rPr lang="en-US" altLang="zh-TW" sz="2800" dirty="0"/>
              <a:t>(</a:t>
            </a:r>
            <a:r>
              <a:rPr lang="en-US" altLang="zh-TW" sz="2800" dirty="0" err="1"/>
              <a:t>Nacher</a:t>
            </a:r>
            <a:r>
              <a:rPr lang="en-US" altLang="zh-TW" sz="2800" dirty="0"/>
              <a:t> et al., 2014)</a:t>
            </a:r>
            <a:r>
              <a:rPr lang="zh-TW" altLang="en-US" sz="2800" dirty="0"/>
              <a:t>。</a:t>
            </a:r>
            <a:endParaRPr lang="en-US" altLang="zh-TW" sz="2800" dirty="0"/>
          </a:p>
        </p:txBody>
      </p:sp>
    </p:spTree>
    <p:extLst>
      <p:ext uri="{BB962C8B-B14F-4D97-AF65-F5344CB8AC3E}">
        <p14:creationId xmlns:p14="http://schemas.microsoft.com/office/powerpoint/2010/main" val="630752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B99F874-2E32-4B05-B72F-20068D46C558}"/>
              </a:ext>
            </a:extLst>
          </p:cNvPr>
          <p:cNvSpPr>
            <a:spLocks noGrp="1"/>
          </p:cNvSpPr>
          <p:nvPr>
            <p:ph type="title"/>
          </p:nvPr>
        </p:nvSpPr>
        <p:spPr/>
        <p:txBody>
          <a:bodyPr/>
          <a:lstStyle/>
          <a:p>
            <a:r>
              <a:rPr lang="en-US" altLang="zh-TW" dirty="0"/>
              <a:t>Introduction</a:t>
            </a:r>
            <a:endParaRPr lang="zh-TW" altLang="en-US" dirty="0"/>
          </a:p>
        </p:txBody>
      </p:sp>
      <p:sp>
        <p:nvSpPr>
          <p:cNvPr id="3" name="內容版面配置區 2">
            <a:extLst>
              <a:ext uri="{FF2B5EF4-FFF2-40B4-BE49-F238E27FC236}">
                <a16:creationId xmlns:a16="http://schemas.microsoft.com/office/drawing/2014/main" id="{E01C847F-2BDF-41A4-AA45-C25D67AFF01B}"/>
              </a:ext>
            </a:extLst>
          </p:cNvPr>
          <p:cNvSpPr>
            <a:spLocks noGrp="1"/>
          </p:cNvSpPr>
          <p:nvPr>
            <p:ph idx="1"/>
          </p:nvPr>
        </p:nvSpPr>
        <p:spPr/>
        <p:txBody>
          <a:bodyPr>
            <a:normAutofit/>
          </a:bodyPr>
          <a:lstStyle/>
          <a:p>
            <a:r>
              <a:rPr lang="zh-TW" altLang="en-US" sz="2800" dirty="0"/>
              <a:t>兒童的父母與老師對於兒童在使用觸控式螢幕的影響很大，可以透過與他們的訪談來了解兒童對於使用觸控螢幕時的處理方式和使用方式。</a:t>
            </a:r>
            <a:endParaRPr lang="en-US" altLang="zh-TW" sz="2800" dirty="0"/>
          </a:p>
          <a:p>
            <a:r>
              <a:rPr lang="zh-TW" altLang="en-US" sz="2800" dirty="0"/>
              <a:t>透過觀察兒童與行動裝置的互動方式、訪談父母得到的資訊以及考慮使用者的心理模型等方式來研究兒童使用時的整體表現</a:t>
            </a:r>
            <a:r>
              <a:rPr lang="en-US" altLang="zh-TW" sz="2800" dirty="0"/>
              <a:t>(</a:t>
            </a:r>
            <a:r>
              <a:rPr lang="en-US" altLang="zh-TW" sz="2800" dirty="0" err="1"/>
              <a:t>RecentlyMarsh</a:t>
            </a:r>
            <a:r>
              <a:rPr lang="en-US" altLang="zh-TW" sz="2800" dirty="0"/>
              <a:t> et al., 2015, Wen and </a:t>
            </a:r>
            <a:r>
              <a:rPr lang="en-US" altLang="zh-TW" sz="2800" dirty="0" err="1"/>
              <a:t>Zainon</a:t>
            </a:r>
            <a:r>
              <a:rPr lang="en-US" altLang="zh-TW" sz="2800" dirty="0"/>
              <a:t>, 2015)</a:t>
            </a:r>
            <a:r>
              <a:rPr lang="zh-TW" altLang="en-US" sz="2800" dirty="0"/>
              <a:t>。</a:t>
            </a:r>
            <a:endParaRPr lang="en-US" altLang="zh-TW" sz="2800" dirty="0"/>
          </a:p>
        </p:txBody>
      </p:sp>
    </p:spTree>
    <p:extLst>
      <p:ext uri="{BB962C8B-B14F-4D97-AF65-F5344CB8AC3E}">
        <p14:creationId xmlns:p14="http://schemas.microsoft.com/office/powerpoint/2010/main" val="2408016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893361E-1DB4-4C53-B2B3-E914C5E6B064}"/>
              </a:ext>
            </a:extLst>
          </p:cNvPr>
          <p:cNvSpPr>
            <a:spLocks noGrp="1"/>
          </p:cNvSpPr>
          <p:nvPr>
            <p:ph type="title"/>
          </p:nvPr>
        </p:nvSpPr>
        <p:spPr/>
        <p:txBody>
          <a:bodyPr/>
          <a:lstStyle/>
          <a:p>
            <a:r>
              <a:rPr lang="en-US" altLang="zh-TW" dirty="0"/>
              <a:t>Introduction</a:t>
            </a:r>
            <a:endParaRPr lang="zh-TW" altLang="en-US" dirty="0"/>
          </a:p>
        </p:txBody>
      </p:sp>
      <p:sp>
        <p:nvSpPr>
          <p:cNvPr id="3" name="內容版面配置區 2">
            <a:extLst>
              <a:ext uri="{FF2B5EF4-FFF2-40B4-BE49-F238E27FC236}">
                <a16:creationId xmlns:a16="http://schemas.microsoft.com/office/drawing/2014/main" id="{CD1A2C31-1B46-43B4-AA0E-FFA5C92D2178}"/>
              </a:ext>
            </a:extLst>
          </p:cNvPr>
          <p:cNvSpPr>
            <a:spLocks noGrp="1"/>
          </p:cNvSpPr>
          <p:nvPr>
            <p:ph idx="1"/>
          </p:nvPr>
        </p:nvSpPr>
        <p:spPr>
          <a:xfrm>
            <a:off x="1251678" y="1874517"/>
            <a:ext cx="10178322" cy="4005075"/>
          </a:xfrm>
        </p:spPr>
        <p:txBody>
          <a:bodyPr>
            <a:normAutofit/>
          </a:bodyPr>
          <a:lstStyle/>
          <a:p>
            <a:r>
              <a:rPr lang="zh-TW" altLang="en-US" sz="2800" dirty="0"/>
              <a:t>英國一項針對</a:t>
            </a:r>
            <a:r>
              <a:rPr lang="en-US" altLang="zh-TW" sz="2800" dirty="0"/>
              <a:t>2,000</a:t>
            </a:r>
            <a:r>
              <a:rPr lang="zh-TW" altLang="en-US" sz="2800" dirty="0"/>
              <a:t>名家長的調查（</a:t>
            </a:r>
            <a:r>
              <a:rPr lang="en-US" altLang="zh-TW" sz="2800" dirty="0"/>
              <a:t>Marsh</a:t>
            </a:r>
            <a:r>
              <a:rPr lang="zh-TW" altLang="en-US" sz="2800" dirty="0"/>
              <a:t> </a:t>
            </a:r>
            <a:r>
              <a:rPr lang="en-US" altLang="zh-TW" sz="2800" dirty="0"/>
              <a:t>et al., 2015</a:t>
            </a:r>
            <a:r>
              <a:rPr lang="zh-TW" altLang="en-US" sz="2800" dirty="0"/>
              <a:t>）顯示，兒童（</a:t>
            </a:r>
            <a:r>
              <a:rPr lang="en-US" altLang="zh-TW" sz="2800" dirty="0"/>
              <a:t>1</a:t>
            </a:r>
            <a:r>
              <a:rPr lang="zh-TW" altLang="en-US" sz="2800" dirty="0"/>
              <a:t>歲以下兒童中的</a:t>
            </a:r>
            <a:r>
              <a:rPr lang="en-US" altLang="zh-TW" sz="2800" dirty="0"/>
              <a:t>28</a:t>
            </a:r>
            <a:r>
              <a:rPr lang="zh-TW" altLang="en-US" sz="2800" dirty="0"/>
              <a:t>％和</a:t>
            </a:r>
            <a:r>
              <a:rPr lang="en-US" altLang="zh-TW" sz="2800" dirty="0"/>
              <a:t>5</a:t>
            </a:r>
            <a:r>
              <a:rPr lang="zh-TW" altLang="en-US" sz="2800" dirty="0"/>
              <a:t>歲以下兒童中的</a:t>
            </a:r>
            <a:r>
              <a:rPr lang="en-US" altLang="zh-TW" sz="2800" dirty="0"/>
              <a:t>40</a:t>
            </a:r>
            <a:r>
              <a:rPr lang="zh-TW" altLang="en-US" sz="2800" dirty="0"/>
              <a:t>％）通常會自行使用平板電腦。</a:t>
            </a:r>
            <a:endParaRPr lang="en-US" altLang="zh-TW" sz="2800" dirty="0"/>
          </a:p>
          <a:p>
            <a:r>
              <a:rPr lang="en-US" altLang="zh-TW" sz="2800" dirty="0"/>
              <a:t>McKnight</a:t>
            </a:r>
            <a:r>
              <a:rPr lang="zh-TW" altLang="en-US" sz="2800" dirty="0"/>
              <a:t>和</a:t>
            </a:r>
            <a:r>
              <a:rPr lang="en-US" altLang="zh-TW" sz="2800" dirty="0"/>
              <a:t>Fitton</a:t>
            </a:r>
            <a:r>
              <a:rPr lang="zh-TW" altLang="en-US" sz="2800" dirty="0"/>
              <a:t>（</a:t>
            </a:r>
            <a:r>
              <a:rPr lang="en-US" altLang="zh-TW" sz="2800" dirty="0"/>
              <a:t>2010</a:t>
            </a:r>
            <a:r>
              <a:rPr lang="zh-TW" altLang="en-US" sz="2800" dirty="0"/>
              <a:t>）所表示，開發人員在他們設計的內容中所要求的手勢與</a:t>
            </a:r>
            <a:r>
              <a:rPr lang="en-US" altLang="zh-TW" sz="2800" dirty="0"/>
              <a:t>6-7</a:t>
            </a:r>
            <a:r>
              <a:rPr lang="zh-TW" altLang="en-US" sz="2800" dirty="0"/>
              <a:t>歲無法理解這些指示和執行的</a:t>
            </a:r>
            <a:r>
              <a:rPr lang="en-US" altLang="zh-TW" sz="2800" dirty="0"/>
              <a:t>6-7</a:t>
            </a:r>
            <a:r>
              <a:rPr lang="zh-TW" altLang="en-US" sz="2800" dirty="0"/>
              <a:t>歲兒童所表現出的理解之間存在差異。</a:t>
            </a:r>
            <a:endParaRPr lang="en-US" altLang="zh-TW" sz="2800" dirty="0"/>
          </a:p>
        </p:txBody>
      </p:sp>
    </p:spTree>
    <p:extLst>
      <p:ext uri="{BB962C8B-B14F-4D97-AF65-F5344CB8AC3E}">
        <p14:creationId xmlns:p14="http://schemas.microsoft.com/office/powerpoint/2010/main" val="35020660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557369C-AD35-4CAE-8826-66EC56157CCB}"/>
              </a:ext>
            </a:extLst>
          </p:cNvPr>
          <p:cNvSpPr>
            <a:spLocks noGrp="1"/>
          </p:cNvSpPr>
          <p:nvPr>
            <p:ph type="title"/>
          </p:nvPr>
        </p:nvSpPr>
        <p:spPr/>
        <p:txBody>
          <a:bodyPr/>
          <a:lstStyle/>
          <a:p>
            <a:r>
              <a:rPr lang="en-US" altLang="zh-TW" dirty="0"/>
              <a:t>Empirical research-Objectives</a:t>
            </a:r>
            <a:endParaRPr lang="zh-TW" altLang="en-US" dirty="0"/>
          </a:p>
        </p:txBody>
      </p:sp>
      <p:sp>
        <p:nvSpPr>
          <p:cNvPr id="3" name="內容版面配置區 2">
            <a:extLst>
              <a:ext uri="{FF2B5EF4-FFF2-40B4-BE49-F238E27FC236}">
                <a16:creationId xmlns:a16="http://schemas.microsoft.com/office/drawing/2014/main" id="{F56BF7CC-8819-47EC-B987-04EF2DD6A5C3}"/>
              </a:ext>
            </a:extLst>
          </p:cNvPr>
          <p:cNvSpPr>
            <a:spLocks noGrp="1"/>
          </p:cNvSpPr>
          <p:nvPr>
            <p:ph idx="1"/>
          </p:nvPr>
        </p:nvSpPr>
        <p:spPr>
          <a:xfrm>
            <a:off x="1251678" y="1657351"/>
            <a:ext cx="10178322" cy="4818264"/>
          </a:xfrm>
        </p:spPr>
        <p:txBody>
          <a:bodyPr>
            <a:normAutofit/>
          </a:bodyPr>
          <a:lstStyle/>
          <a:p>
            <a:r>
              <a:rPr lang="zh-TW" altLang="en-US" sz="2800" dirty="0"/>
              <a:t>主要觀察兒童在沒有事先的幫助以及介紹應用程式的功能的情況下在觸控螢幕上使用的手勢。</a:t>
            </a:r>
            <a:endParaRPr lang="en-US" altLang="zh-TW" sz="2800" dirty="0"/>
          </a:p>
          <a:p>
            <a:r>
              <a:rPr lang="zh-TW" altLang="en-US" sz="2800" dirty="0"/>
              <a:t>沒有干擾的指令、目標以及時間的限制。</a:t>
            </a:r>
            <a:endParaRPr lang="en-US" altLang="zh-TW" sz="2800" dirty="0"/>
          </a:p>
          <a:p>
            <a:r>
              <a:rPr lang="zh-TW" altLang="en-US" sz="2800" dirty="0"/>
              <a:t>受測者在熟悉的環境</a:t>
            </a:r>
            <a:r>
              <a:rPr lang="en-US" altLang="zh-TW" sz="2800" dirty="0"/>
              <a:t>(</a:t>
            </a:r>
            <a:r>
              <a:rPr lang="zh-TW" altLang="en-US" sz="2800" dirty="0"/>
              <a:t>在托兒所以及上課時間</a:t>
            </a:r>
            <a:r>
              <a:rPr lang="en-US" altLang="zh-TW" sz="2800" dirty="0"/>
              <a:t>)</a:t>
            </a:r>
            <a:r>
              <a:rPr lang="zh-TW" altLang="en-US" sz="2800" dirty="0"/>
              <a:t>中進行實驗。</a:t>
            </a:r>
            <a:endParaRPr lang="en-US" altLang="zh-TW" sz="2800" dirty="0"/>
          </a:p>
          <a:p>
            <a:r>
              <a:rPr lang="zh-TW" altLang="en-US" sz="2800" dirty="0"/>
              <a:t>受測者需使用</a:t>
            </a:r>
            <a:r>
              <a:rPr lang="en-US" altLang="zh-TW" sz="2800" dirty="0"/>
              <a:t>2</a:t>
            </a:r>
            <a:r>
              <a:rPr lang="zh-TW" altLang="en-US" sz="2800" dirty="0"/>
              <a:t>個應用程式，一個為繪圖軟體，可以在空白的頁面上自由繪畫；另一個為著色軟體，能為畫面中的圖案上色。</a:t>
            </a:r>
            <a:endParaRPr lang="en-US" altLang="zh-TW" sz="2800" dirty="0"/>
          </a:p>
        </p:txBody>
      </p:sp>
    </p:spTree>
    <p:extLst>
      <p:ext uri="{BB962C8B-B14F-4D97-AF65-F5344CB8AC3E}">
        <p14:creationId xmlns:p14="http://schemas.microsoft.com/office/powerpoint/2010/main" val="22260379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557369C-AD35-4CAE-8826-66EC56157CCB}"/>
              </a:ext>
            </a:extLst>
          </p:cNvPr>
          <p:cNvSpPr>
            <a:spLocks noGrp="1"/>
          </p:cNvSpPr>
          <p:nvPr>
            <p:ph type="title"/>
          </p:nvPr>
        </p:nvSpPr>
        <p:spPr/>
        <p:txBody>
          <a:bodyPr/>
          <a:lstStyle/>
          <a:p>
            <a:r>
              <a:rPr lang="en-US" altLang="zh-TW" dirty="0"/>
              <a:t>Empirical research-Objectives</a:t>
            </a:r>
            <a:endParaRPr lang="zh-TW" altLang="en-US" dirty="0"/>
          </a:p>
        </p:txBody>
      </p:sp>
      <p:sp>
        <p:nvSpPr>
          <p:cNvPr id="3" name="內容版面配置區 2">
            <a:extLst>
              <a:ext uri="{FF2B5EF4-FFF2-40B4-BE49-F238E27FC236}">
                <a16:creationId xmlns:a16="http://schemas.microsoft.com/office/drawing/2014/main" id="{F56BF7CC-8819-47EC-B987-04EF2DD6A5C3}"/>
              </a:ext>
            </a:extLst>
          </p:cNvPr>
          <p:cNvSpPr>
            <a:spLocks noGrp="1"/>
          </p:cNvSpPr>
          <p:nvPr>
            <p:ph idx="1"/>
          </p:nvPr>
        </p:nvSpPr>
        <p:spPr>
          <a:xfrm>
            <a:off x="1251678" y="1657351"/>
            <a:ext cx="10178322" cy="4222242"/>
          </a:xfrm>
        </p:spPr>
        <p:txBody>
          <a:bodyPr>
            <a:normAutofit/>
          </a:bodyPr>
          <a:lstStyle/>
          <a:p>
            <a:r>
              <a:rPr lang="zh-TW" altLang="en-US" sz="2800" dirty="0"/>
              <a:t>根據使用時第一個手勢、螢幕上顯示的工具的使用情形以及繪圖和著色活動中的年齡因素，制定了以下問題</a:t>
            </a:r>
            <a:r>
              <a:rPr lang="en-US" altLang="zh-TW" sz="2800" dirty="0"/>
              <a:t>:</a:t>
            </a:r>
          </a:p>
          <a:p>
            <a:r>
              <a:rPr lang="en-US" altLang="zh-TW" sz="2800" dirty="0"/>
              <a:t>(1)3</a:t>
            </a:r>
            <a:r>
              <a:rPr lang="zh-TW" altLang="en-US" sz="2800" dirty="0"/>
              <a:t>歲以下的孩童如何與呈現空白和圖形</a:t>
            </a:r>
            <a:r>
              <a:rPr lang="en-US" altLang="zh-TW" sz="2800" dirty="0"/>
              <a:t>/</a:t>
            </a:r>
            <a:r>
              <a:rPr lang="zh-TW" altLang="en-US" sz="2800" dirty="0"/>
              <a:t>輪廓的螢幕進行互動</a:t>
            </a:r>
            <a:r>
              <a:rPr lang="en-US" altLang="zh-TW" sz="2800" dirty="0"/>
              <a:t>?</a:t>
            </a:r>
          </a:p>
          <a:p>
            <a:r>
              <a:rPr lang="en-US" altLang="zh-TW" sz="2800" dirty="0"/>
              <a:t>(2)</a:t>
            </a:r>
            <a:r>
              <a:rPr lang="zh-TW" altLang="en-US" sz="2800" dirty="0"/>
              <a:t>這些活動中使用的手勢是否會因為孩童的年齡而產生變化</a:t>
            </a:r>
            <a:r>
              <a:rPr lang="en-US" altLang="zh-TW" sz="2800" dirty="0"/>
              <a:t>?</a:t>
            </a:r>
          </a:p>
          <a:p>
            <a:r>
              <a:rPr lang="en-US" altLang="zh-TW" sz="2800" dirty="0"/>
              <a:t>(3)</a:t>
            </a:r>
            <a:r>
              <a:rPr lang="zh-TW" altLang="en-US" sz="2800" dirty="0"/>
              <a:t>互動的情形是否會因為螢幕上顯示的內容不同而產生變化</a:t>
            </a:r>
            <a:r>
              <a:rPr lang="en-US" altLang="zh-TW" sz="2800" dirty="0"/>
              <a:t>?</a:t>
            </a:r>
          </a:p>
          <a:p>
            <a:r>
              <a:rPr lang="en-US" altLang="zh-TW" sz="2800" dirty="0"/>
              <a:t>(4)</a:t>
            </a:r>
            <a:r>
              <a:rPr lang="zh-TW" altLang="en-US" sz="2800" dirty="0"/>
              <a:t>孩童從幾歲開始在繪圖和著色時有使用工具的行為</a:t>
            </a:r>
            <a:r>
              <a:rPr lang="en-US" altLang="zh-TW" sz="2800" dirty="0"/>
              <a:t>?</a:t>
            </a:r>
          </a:p>
          <a:p>
            <a:r>
              <a:rPr lang="en-US" altLang="zh-TW" sz="2800" dirty="0"/>
              <a:t>(5)</a:t>
            </a:r>
            <a:r>
              <a:rPr lang="zh-TW" altLang="en-US" sz="2800" dirty="0"/>
              <a:t>在應用程式的設計因子是否符合使用者的使用特徵</a:t>
            </a:r>
            <a:r>
              <a:rPr lang="en-US" altLang="zh-TW" sz="2800" dirty="0"/>
              <a:t>?</a:t>
            </a:r>
            <a:endParaRPr lang="zh-TW" altLang="en-US" sz="2800" dirty="0"/>
          </a:p>
        </p:txBody>
      </p:sp>
    </p:spTree>
    <p:extLst>
      <p:ext uri="{BB962C8B-B14F-4D97-AF65-F5344CB8AC3E}">
        <p14:creationId xmlns:p14="http://schemas.microsoft.com/office/powerpoint/2010/main" val="8276538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557369C-AD35-4CAE-8826-66EC56157CCB}"/>
              </a:ext>
            </a:extLst>
          </p:cNvPr>
          <p:cNvSpPr>
            <a:spLocks noGrp="1"/>
          </p:cNvSpPr>
          <p:nvPr>
            <p:ph type="title"/>
          </p:nvPr>
        </p:nvSpPr>
        <p:spPr/>
        <p:txBody>
          <a:bodyPr/>
          <a:lstStyle/>
          <a:p>
            <a:r>
              <a:rPr lang="en-US" altLang="zh-TW" dirty="0"/>
              <a:t>Empirical research-Objectives</a:t>
            </a:r>
            <a:endParaRPr lang="zh-TW" altLang="en-US" dirty="0"/>
          </a:p>
        </p:txBody>
      </p:sp>
      <p:sp>
        <p:nvSpPr>
          <p:cNvPr id="10" name="文字方塊 9">
            <a:extLst>
              <a:ext uri="{FF2B5EF4-FFF2-40B4-BE49-F238E27FC236}">
                <a16:creationId xmlns:a16="http://schemas.microsoft.com/office/drawing/2014/main" id="{3E91CBDA-A407-4C9E-8F45-F665A95EC436}"/>
              </a:ext>
            </a:extLst>
          </p:cNvPr>
          <p:cNvSpPr txBox="1"/>
          <p:nvPr/>
        </p:nvSpPr>
        <p:spPr>
          <a:xfrm>
            <a:off x="1428750" y="1886858"/>
            <a:ext cx="10001250" cy="1058782"/>
          </a:xfrm>
          <a:prstGeom prst="rect">
            <a:avLst/>
          </a:prstGeom>
          <a:noFill/>
        </p:spPr>
        <p:txBody>
          <a:bodyPr wrap="square" rtlCol="0">
            <a:spAutoFit/>
          </a:bodyPr>
          <a:lstStyle/>
          <a:p>
            <a:endParaRPr lang="zh-TW" altLang="en-US" sz="2800" dirty="0"/>
          </a:p>
        </p:txBody>
      </p:sp>
      <p:sp>
        <p:nvSpPr>
          <p:cNvPr id="12" name="內容版面配置區 11">
            <a:extLst>
              <a:ext uri="{FF2B5EF4-FFF2-40B4-BE49-F238E27FC236}">
                <a16:creationId xmlns:a16="http://schemas.microsoft.com/office/drawing/2014/main" id="{577154F7-E19D-40A4-9626-23468AE1C248}"/>
              </a:ext>
            </a:extLst>
          </p:cNvPr>
          <p:cNvSpPr>
            <a:spLocks noGrp="1"/>
          </p:cNvSpPr>
          <p:nvPr>
            <p:ph idx="1"/>
          </p:nvPr>
        </p:nvSpPr>
        <p:spPr>
          <a:xfrm>
            <a:off x="1251678" y="2286001"/>
            <a:ext cx="10178322" cy="1142999"/>
          </a:xfrm>
        </p:spPr>
        <p:txBody>
          <a:bodyPr>
            <a:normAutofit/>
          </a:bodyPr>
          <a:lstStyle/>
          <a:p>
            <a:r>
              <a:rPr lang="zh-TW" altLang="en-US" sz="2800" dirty="0"/>
              <a:t>表為先前也同樣採用觀察性研究和應用程式評論的方式進行研究的案例。</a:t>
            </a:r>
          </a:p>
        </p:txBody>
      </p:sp>
      <p:pic>
        <p:nvPicPr>
          <p:cNvPr id="14" name="圖片 13">
            <a:extLst>
              <a:ext uri="{FF2B5EF4-FFF2-40B4-BE49-F238E27FC236}">
                <a16:creationId xmlns:a16="http://schemas.microsoft.com/office/drawing/2014/main" id="{60D8B486-865D-4040-949E-3D5E4BDC3F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5310" y="3623310"/>
            <a:ext cx="11041380" cy="2354580"/>
          </a:xfrm>
          <a:prstGeom prst="rect">
            <a:avLst/>
          </a:prstGeom>
        </p:spPr>
      </p:pic>
    </p:spTree>
    <p:extLst>
      <p:ext uri="{BB962C8B-B14F-4D97-AF65-F5344CB8AC3E}">
        <p14:creationId xmlns:p14="http://schemas.microsoft.com/office/powerpoint/2010/main" val="38102440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557369C-AD35-4CAE-8826-66EC56157CCB}"/>
              </a:ext>
            </a:extLst>
          </p:cNvPr>
          <p:cNvSpPr>
            <a:spLocks noGrp="1"/>
          </p:cNvSpPr>
          <p:nvPr>
            <p:ph type="title"/>
          </p:nvPr>
        </p:nvSpPr>
        <p:spPr/>
        <p:txBody>
          <a:bodyPr/>
          <a:lstStyle/>
          <a:p>
            <a:r>
              <a:rPr lang="en-US" altLang="zh-TW" dirty="0"/>
              <a:t>Empirical research-Participants</a:t>
            </a:r>
            <a:endParaRPr lang="zh-TW" altLang="en-US" dirty="0"/>
          </a:p>
        </p:txBody>
      </p:sp>
      <p:sp>
        <p:nvSpPr>
          <p:cNvPr id="3" name="內容版面配置區 2">
            <a:extLst>
              <a:ext uri="{FF2B5EF4-FFF2-40B4-BE49-F238E27FC236}">
                <a16:creationId xmlns:a16="http://schemas.microsoft.com/office/drawing/2014/main" id="{F56BF7CC-8819-47EC-B987-04EF2DD6A5C3}"/>
              </a:ext>
            </a:extLst>
          </p:cNvPr>
          <p:cNvSpPr>
            <a:spLocks noGrp="1"/>
          </p:cNvSpPr>
          <p:nvPr>
            <p:ph idx="1"/>
          </p:nvPr>
        </p:nvSpPr>
        <p:spPr>
          <a:xfrm>
            <a:off x="1251677" y="2286001"/>
            <a:ext cx="10656787" cy="3593591"/>
          </a:xfrm>
        </p:spPr>
        <p:txBody>
          <a:bodyPr>
            <a:normAutofit lnSpcReduction="10000"/>
          </a:bodyPr>
          <a:lstStyle/>
          <a:p>
            <a:r>
              <a:rPr lang="zh-TW" altLang="en-US" sz="2800" dirty="0"/>
              <a:t>受測者為正常發育</a:t>
            </a:r>
            <a:r>
              <a:rPr lang="en-US" altLang="zh-TW" sz="2800" dirty="0"/>
              <a:t>(</a:t>
            </a:r>
            <a:r>
              <a:rPr lang="zh-TW" altLang="en-US" sz="2800" dirty="0"/>
              <a:t>沒有視覺</a:t>
            </a:r>
            <a:r>
              <a:rPr lang="en-US" altLang="zh-TW" sz="2800" dirty="0"/>
              <a:t>/</a:t>
            </a:r>
            <a:r>
              <a:rPr lang="zh-TW" altLang="en-US" sz="2800" dirty="0"/>
              <a:t>身體的損傷</a:t>
            </a:r>
            <a:r>
              <a:rPr lang="en-US" altLang="zh-TW" sz="2800" dirty="0"/>
              <a:t>)</a:t>
            </a:r>
            <a:r>
              <a:rPr lang="zh-TW" altLang="en-US" sz="2800" dirty="0"/>
              <a:t>中的兒童。</a:t>
            </a:r>
            <a:endParaRPr lang="en-US" altLang="zh-TW" sz="2800" dirty="0"/>
          </a:p>
          <a:p>
            <a:r>
              <a:rPr lang="zh-TW" altLang="en-US" sz="2800" dirty="0"/>
              <a:t>共</a:t>
            </a:r>
            <a:r>
              <a:rPr lang="en-US" altLang="zh-TW" sz="2800" dirty="0"/>
              <a:t>21</a:t>
            </a:r>
            <a:r>
              <a:rPr lang="zh-TW" altLang="en-US" sz="2800" dirty="0"/>
              <a:t>位</a:t>
            </a:r>
            <a:r>
              <a:rPr lang="en-US" altLang="zh-TW" sz="2800" dirty="0"/>
              <a:t>(14-33</a:t>
            </a:r>
            <a:r>
              <a:rPr lang="zh-TW" altLang="en-US" sz="2800" dirty="0"/>
              <a:t>個月大</a:t>
            </a:r>
            <a:r>
              <a:rPr lang="en-US" altLang="zh-TW" sz="2800" dirty="0"/>
              <a:t>)</a:t>
            </a:r>
            <a:r>
              <a:rPr lang="zh-TW" altLang="en-US" sz="2800" dirty="0"/>
              <a:t>，</a:t>
            </a:r>
            <a:r>
              <a:rPr lang="en-US" altLang="zh-TW" sz="2800" dirty="0"/>
              <a:t>5</a:t>
            </a:r>
            <a:r>
              <a:rPr lang="zh-TW" altLang="en-US" sz="2800" dirty="0"/>
              <a:t>名年齡在</a:t>
            </a:r>
            <a:r>
              <a:rPr lang="en-US" altLang="zh-TW" sz="2800" dirty="0"/>
              <a:t>14-19</a:t>
            </a:r>
            <a:r>
              <a:rPr lang="zh-TW" altLang="en-US" sz="2800" dirty="0"/>
              <a:t>個月之間；</a:t>
            </a:r>
            <a:r>
              <a:rPr lang="en-US" altLang="zh-TW" sz="2800" dirty="0"/>
              <a:t>5</a:t>
            </a:r>
            <a:r>
              <a:rPr lang="zh-TW" altLang="en-US" sz="2800" dirty="0"/>
              <a:t>名年齡在</a:t>
            </a:r>
            <a:r>
              <a:rPr lang="en-US" altLang="zh-TW" sz="2800" dirty="0"/>
              <a:t>20-23</a:t>
            </a:r>
            <a:r>
              <a:rPr lang="zh-TW" altLang="en-US" sz="2800" dirty="0"/>
              <a:t>個月之間；</a:t>
            </a:r>
            <a:r>
              <a:rPr lang="en-US" altLang="zh-TW" sz="2800" dirty="0"/>
              <a:t>7</a:t>
            </a:r>
            <a:r>
              <a:rPr lang="zh-TW" altLang="en-US" sz="2800" dirty="0"/>
              <a:t>名年齡在</a:t>
            </a:r>
            <a:r>
              <a:rPr lang="en-US" altLang="zh-TW" sz="2800" dirty="0"/>
              <a:t>24-27</a:t>
            </a:r>
            <a:r>
              <a:rPr lang="zh-TW" altLang="en-US" sz="2800" dirty="0"/>
              <a:t>個月之間；</a:t>
            </a:r>
            <a:r>
              <a:rPr lang="en-US" altLang="zh-TW" sz="2800" dirty="0"/>
              <a:t>4</a:t>
            </a:r>
            <a:r>
              <a:rPr lang="zh-TW" altLang="en-US" sz="2800" dirty="0"/>
              <a:t>名年齡在</a:t>
            </a:r>
            <a:r>
              <a:rPr lang="en-US" altLang="zh-TW" sz="2800" dirty="0"/>
              <a:t>28-33</a:t>
            </a:r>
            <a:r>
              <a:rPr lang="zh-TW" altLang="en-US" sz="2800" dirty="0"/>
              <a:t>個月之間。</a:t>
            </a:r>
            <a:endParaRPr lang="en-US" altLang="zh-TW" sz="2800" dirty="0"/>
          </a:p>
          <a:p>
            <a:r>
              <a:rPr lang="zh-TW" altLang="en-US" sz="2800" dirty="0"/>
              <a:t>所有家長皆需填寫同意書和問卷</a:t>
            </a:r>
            <a:r>
              <a:rPr lang="en-US" altLang="zh-TW" sz="2800" dirty="0"/>
              <a:t>(</a:t>
            </a:r>
            <a:r>
              <a:rPr lang="zh-TW" altLang="en-US" sz="2800" dirty="0"/>
              <a:t>包括個人信息和李克特量表調查</a:t>
            </a:r>
            <a:r>
              <a:rPr lang="en-US" altLang="zh-TW" sz="2800" dirty="0"/>
              <a:t>22</a:t>
            </a:r>
            <a:r>
              <a:rPr lang="zh-TW" altLang="en-US" sz="2800" dirty="0"/>
              <a:t>項</a:t>
            </a:r>
            <a:r>
              <a:rPr lang="en-US" altLang="zh-TW" sz="2800" dirty="0"/>
              <a:t>)</a:t>
            </a:r>
            <a:r>
              <a:rPr lang="zh-TW" altLang="en-US" sz="2800" dirty="0"/>
              <a:t>，以了解孩童的使用電子產品的使用情形。</a:t>
            </a:r>
            <a:endParaRPr lang="en-US" altLang="zh-TW" sz="2800" dirty="0"/>
          </a:p>
          <a:p>
            <a:r>
              <a:rPr lang="zh-TW" altLang="en-US" sz="2800" dirty="0"/>
              <a:t>在分析中發現受測者的性別或背景對結果皆沒有影響</a:t>
            </a:r>
            <a:r>
              <a:rPr lang="en-US" altLang="zh-TW" sz="2800" dirty="0"/>
              <a:t>(</a:t>
            </a:r>
            <a:r>
              <a:rPr lang="en-US" altLang="zh-TW" sz="2800" dirty="0" err="1"/>
              <a:t>Nacher</a:t>
            </a:r>
            <a:r>
              <a:rPr lang="en-US" altLang="zh-TW" sz="2800" dirty="0"/>
              <a:t> et al., 2015)</a:t>
            </a:r>
            <a:r>
              <a:rPr lang="zh-TW" altLang="en-US" sz="2800" dirty="0"/>
              <a:t>。</a:t>
            </a:r>
          </a:p>
        </p:txBody>
      </p:sp>
      <p:pic>
        <p:nvPicPr>
          <p:cNvPr id="5" name="圖片 4">
            <a:extLst>
              <a:ext uri="{FF2B5EF4-FFF2-40B4-BE49-F238E27FC236}">
                <a16:creationId xmlns:a16="http://schemas.microsoft.com/office/drawing/2014/main" id="{B3A1D6E4-AD42-48D4-904C-7D43F0E7EF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37455" y="5094144"/>
            <a:ext cx="4702868" cy="1570895"/>
          </a:xfrm>
          <a:prstGeom prst="rect">
            <a:avLst/>
          </a:prstGeom>
        </p:spPr>
      </p:pic>
    </p:spTree>
    <p:extLst>
      <p:ext uri="{BB962C8B-B14F-4D97-AF65-F5344CB8AC3E}">
        <p14:creationId xmlns:p14="http://schemas.microsoft.com/office/powerpoint/2010/main" val="977714947"/>
      </p:ext>
    </p:extLst>
  </p:cSld>
  <p:clrMapOvr>
    <a:masterClrMapping/>
  </p:clrMapOvr>
</p:sld>
</file>

<file path=ppt/theme/theme1.xml><?xml version="1.0" encoding="utf-8"?>
<a:theme xmlns:a="http://schemas.openxmlformats.org/drawingml/2006/main" name="徽章">
  <a:themeElements>
    <a:clrScheme name="徽章">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徽章">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徽章">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TM10001106[[fn=徽章]]</Template>
  <TotalTime>922</TotalTime>
  <Words>1798</Words>
  <Application>Microsoft Office PowerPoint</Application>
  <PresentationFormat>寬螢幕</PresentationFormat>
  <Paragraphs>101</Paragraphs>
  <Slides>29</Slides>
  <Notes>1</Notes>
  <HiddenSlides>0</HiddenSlides>
  <MMClips>0</MMClips>
  <ScaleCrop>false</ScaleCrop>
  <HeadingPairs>
    <vt:vector size="6" baseType="variant">
      <vt:variant>
        <vt:lpstr>使用字型</vt:lpstr>
      </vt:variant>
      <vt:variant>
        <vt:i4>4</vt:i4>
      </vt:variant>
      <vt:variant>
        <vt:lpstr>佈景主題</vt:lpstr>
      </vt:variant>
      <vt:variant>
        <vt:i4>1</vt:i4>
      </vt:variant>
      <vt:variant>
        <vt:lpstr>投影片標題</vt:lpstr>
      </vt:variant>
      <vt:variant>
        <vt:i4>29</vt:i4>
      </vt:variant>
    </vt:vector>
  </HeadingPairs>
  <TitlesOfParts>
    <vt:vector size="34" baseType="lpstr">
      <vt:lpstr>Arial</vt:lpstr>
      <vt:lpstr>Calibri</vt:lpstr>
      <vt:lpstr>Gill Sans MT</vt:lpstr>
      <vt:lpstr>Impact</vt:lpstr>
      <vt:lpstr>徽章</vt:lpstr>
      <vt:lpstr>Touch gesture performed by children under 3 years old when drawing and coloring on a tablet</vt:lpstr>
      <vt:lpstr>Introduction</vt:lpstr>
      <vt:lpstr>Introduction</vt:lpstr>
      <vt:lpstr>Introduction</vt:lpstr>
      <vt:lpstr>Introduction</vt:lpstr>
      <vt:lpstr>Empirical research-Objectives</vt:lpstr>
      <vt:lpstr>Empirical research-Objectives</vt:lpstr>
      <vt:lpstr>Empirical research-Objectives</vt:lpstr>
      <vt:lpstr>Empirical research-Participants</vt:lpstr>
      <vt:lpstr>Empirical research- Material and methods</vt:lpstr>
      <vt:lpstr>Empirical research-Materials</vt:lpstr>
      <vt:lpstr>Empirical research-Materials</vt:lpstr>
      <vt:lpstr>Empirical research-Materials</vt:lpstr>
      <vt:lpstr>Empirical research-Materials</vt:lpstr>
      <vt:lpstr>Empirical research- Coding interaction</vt:lpstr>
      <vt:lpstr>Results-First touch</vt:lpstr>
      <vt:lpstr>Results-First touch</vt:lpstr>
      <vt:lpstr>Results-First touch</vt:lpstr>
      <vt:lpstr>Results-Painting tools</vt:lpstr>
      <vt:lpstr>Results-Painting tools</vt:lpstr>
      <vt:lpstr>Results- Analysis of apps for children</vt:lpstr>
      <vt:lpstr>Results- Analysis of apps for children</vt:lpstr>
      <vt:lpstr>Results- Analysis of apps for children</vt:lpstr>
      <vt:lpstr>Results- Analysis of apps for children</vt:lpstr>
      <vt:lpstr>Results- Analysis of apps for children</vt:lpstr>
      <vt:lpstr>Results- Analysis of apps for children</vt:lpstr>
      <vt:lpstr>Discussion</vt:lpstr>
      <vt:lpstr>Discussion</vt:lpstr>
      <vt:lpstr>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Touch gesture performed by children under 3 years old when drawing and coloring on a tablet</dc:title>
  <dc:creator>閔淳 許</dc:creator>
  <cp:lastModifiedBy>閔淳 許</cp:lastModifiedBy>
  <cp:revision>46</cp:revision>
  <dcterms:created xsi:type="dcterms:W3CDTF">2018-12-04T11:09:58Z</dcterms:created>
  <dcterms:modified xsi:type="dcterms:W3CDTF">2018-12-05T02:32:42Z</dcterms:modified>
</cp:coreProperties>
</file>